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7" r:id="rId2"/>
    <p:sldId id="258" r:id="rId3"/>
    <p:sldId id="259" r:id="rId4"/>
    <p:sldId id="265" r:id="rId5"/>
    <p:sldId id="266" r:id="rId6"/>
    <p:sldId id="267" r:id="rId7"/>
    <p:sldId id="307" r:id="rId8"/>
    <p:sldId id="312" r:id="rId9"/>
    <p:sldId id="313" r:id="rId10"/>
    <p:sldId id="308" r:id="rId11"/>
    <p:sldId id="284" r:id="rId12"/>
    <p:sldId id="273" r:id="rId13"/>
    <p:sldId id="275" r:id="rId14"/>
    <p:sldId id="290" r:id="rId15"/>
    <p:sldId id="289" r:id="rId16"/>
    <p:sldId id="314" r:id="rId17"/>
    <p:sldId id="315" r:id="rId18"/>
    <p:sldId id="31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324" r:id="rId27"/>
    <p:sldId id="325" r:id="rId28"/>
    <p:sldId id="326" r:id="rId29"/>
    <p:sldId id="327" r:id="rId30"/>
    <p:sldId id="328" r:id="rId31"/>
    <p:sldId id="329" r:id="rId32"/>
    <p:sldId id="309" r:id="rId33"/>
    <p:sldId id="332" r:id="rId34"/>
    <p:sldId id="271" r:id="rId35"/>
    <p:sldId id="330" r:id="rId36"/>
    <p:sldId id="334" r:id="rId37"/>
    <p:sldId id="310" r:id="rId38"/>
    <p:sldId id="331" r:id="rId39"/>
  </p:sldIdLst>
  <p:sldSz cx="12192000" cy="6858000"/>
  <p:notesSz cx="6858000" cy="9144000"/>
  <p:custDataLst>
    <p:tags r:id="rId4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C77"/>
    <a:srgbClr val="414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99" autoAdjust="0"/>
    <p:restoredTop sz="96370" autoAdjust="0"/>
  </p:normalViewPr>
  <p:slideViewPr>
    <p:cSldViewPr snapToGrid="0">
      <p:cViewPr varScale="1">
        <p:scale>
          <a:sx n="154" d="100"/>
          <a:sy n="154" d="100"/>
        </p:scale>
        <p:origin x="712" y="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tags" Target="tags/tag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3.jpeg>
</file>

<file path=ppt/media/image4.jpe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EC3632-086E-4C0A-B693-80AF826D3C19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6724C-EBFF-41D4-88EE-EC6386CFF4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564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8E3A23-DE27-4733-AAD0-97294330914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434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8944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3901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3E5-044F-4FFC-A55C-D5DA6200E60D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816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3E5-044F-4FFC-A55C-D5DA6200E60D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6459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2618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45669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2378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237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3E5-044F-4FFC-A55C-D5DA6200E60D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52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3578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2830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3E5-044F-4FFC-A55C-D5DA6200E60D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0470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3E5-044F-4FFC-A55C-D5DA6200E60D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5324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683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21084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00732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7653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5823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1319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3E5-044F-4FFC-A55C-D5DA6200E60D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405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485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3622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9D3E5-044F-4FFC-A55C-D5DA6200E60D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7538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8858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4192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7490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691378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2553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1075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8E3A23-DE27-4733-AAD0-972943309144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78293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37FDA-BEE9-452D-89F1-0B6E0B908AD8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532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524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80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237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490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80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8AEEFA-8A1D-43B1-A8B3-9A14753B791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950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558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1268094" y="726698"/>
            <a:ext cx="4740175" cy="5566172"/>
          </a:xfrm>
          <a:custGeom>
            <a:avLst/>
            <a:gdLst/>
            <a:ahLst/>
            <a:cxnLst/>
            <a:rect l="l" t="t" r="r" b="b"/>
            <a:pathLst>
              <a:path w="4740175" h="5566172">
                <a:moveTo>
                  <a:pt x="2370088" y="1023194"/>
                </a:moveTo>
                <a:cubicBezTo>
                  <a:pt x="2020341" y="1023194"/>
                  <a:pt x="1759272" y="1162720"/>
                  <a:pt x="1586880" y="1441773"/>
                </a:cubicBezTo>
                <a:cubicBezTo>
                  <a:pt x="1414487" y="1720825"/>
                  <a:pt x="1328291" y="2129482"/>
                  <a:pt x="1328291" y="2667744"/>
                </a:cubicBezTo>
                <a:lnTo>
                  <a:pt x="1328291" y="2894707"/>
                </a:lnTo>
                <a:cubicBezTo>
                  <a:pt x="1328291" y="3425528"/>
                  <a:pt x="1416347" y="3833565"/>
                  <a:pt x="1592461" y="4118819"/>
                </a:cubicBezTo>
                <a:cubicBezTo>
                  <a:pt x="1768574" y="4404073"/>
                  <a:pt x="2030263" y="4546700"/>
                  <a:pt x="2377529" y="4546700"/>
                </a:cubicBezTo>
                <a:cubicBezTo>
                  <a:pt x="2709912" y="4546700"/>
                  <a:pt x="2965400" y="4404693"/>
                  <a:pt x="3143994" y="4120679"/>
                </a:cubicBezTo>
                <a:cubicBezTo>
                  <a:pt x="3322588" y="3836666"/>
                  <a:pt x="3411884" y="3428008"/>
                  <a:pt x="3411884" y="2894707"/>
                </a:cubicBezTo>
                <a:lnTo>
                  <a:pt x="3411884" y="2667744"/>
                </a:lnTo>
                <a:cubicBezTo>
                  <a:pt x="3411884" y="2129482"/>
                  <a:pt x="3321967" y="1720825"/>
                  <a:pt x="3142133" y="1441773"/>
                </a:cubicBezTo>
                <a:cubicBezTo>
                  <a:pt x="2962300" y="1162720"/>
                  <a:pt x="2704951" y="1023194"/>
                  <a:pt x="2370088" y="1023194"/>
                </a:cubicBezTo>
                <a:close/>
                <a:moveTo>
                  <a:pt x="2370088" y="0"/>
                </a:moveTo>
                <a:cubicBezTo>
                  <a:pt x="2714873" y="0"/>
                  <a:pt x="3032373" y="62012"/>
                  <a:pt x="3322588" y="186035"/>
                </a:cubicBezTo>
                <a:cubicBezTo>
                  <a:pt x="3612802" y="310059"/>
                  <a:pt x="3862710" y="487412"/>
                  <a:pt x="4072309" y="718096"/>
                </a:cubicBezTo>
                <a:cubicBezTo>
                  <a:pt x="4281909" y="948779"/>
                  <a:pt x="4445620" y="1229073"/>
                  <a:pt x="4563442" y="1558975"/>
                </a:cubicBezTo>
                <a:cubicBezTo>
                  <a:pt x="4681264" y="1888877"/>
                  <a:pt x="4740175" y="2260948"/>
                  <a:pt x="4740175" y="2675186"/>
                </a:cubicBezTo>
                <a:lnTo>
                  <a:pt x="4740175" y="2894707"/>
                </a:lnTo>
                <a:cubicBezTo>
                  <a:pt x="4740175" y="3308945"/>
                  <a:pt x="4681885" y="3681016"/>
                  <a:pt x="4565302" y="4010918"/>
                </a:cubicBezTo>
                <a:cubicBezTo>
                  <a:pt x="4448720" y="4340821"/>
                  <a:pt x="4285630" y="4621114"/>
                  <a:pt x="4076030" y="4851797"/>
                </a:cubicBezTo>
                <a:cubicBezTo>
                  <a:pt x="3866430" y="5082481"/>
                  <a:pt x="3617143" y="5259214"/>
                  <a:pt x="3328169" y="5381997"/>
                </a:cubicBezTo>
                <a:cubicBezTo>
                  <a:pt x="3039194" y="5504781"/>
                  <a:pt x="2722314" y="5566172"/>
                  <a:pt x="2377529" y="5566172"/>
                </a:cubicBezTo>
                <a:cubicBezTo>
                  <a:pt x="2027783" y="5566172"/>
                  <a:pt x="1707182" y="5504781"/>
                  <a:pt x="1415727" y="5381997"/>
                </a:cubicBezTo>
                <a:cubicBezTo>
                  <a:pt x="1124272" y="5259214"/>
                  <a:pt x="873745" y="5082481"/>
                  <a:pt x="664145" y="4851797"/>
                </a:cubicBezTo>
                <a:cubicBezTo>
                  <a:pt x="454546" y="4621114"/>
                  <a:pt x="291455" y="4340821"/>
                  <a:pt x="174873" y="4010918"/>
                </a:cubicBezTo>
                <a:cubicBezTo>
                  <a:pt x="58291" y="3681016"/>
                  <a:pt x="0" y="3308945"/>
                  <a:pt x="0" y="2894707"/>
                </a:cubicBezTo>
                <a:lnTo>
                  <a:pt x="0" y="2675186"/>
                </a:lnTo>
                <a:cubicBezTo>
                  <a:pt x="0" y="2260948"/>
                  <a:pt x="57671" y="1888877"/>
                  <a:pt x="173012" y="1558975"/>
                </a:cubicBezTo>
                <a:cubicBezTo>
                  <a:pt x="288354" y="1229073"/>
                  <a:pt x="450825" y="948779"/>
                  <a:pt x="660425" y="718096"/>
                </a:cubicBezTo>
                <a:cubicBezTo>
                  <a:pt x="870024" y="487412"/>
                  <a:pt x="1119931" y="310059"/>
                  <a:pt x="1410146" y="186035"/>
                </a:cubicBezTo>
                <a:cubicBezTo>
                  <a:pt x="1700361" y="62012"/>
                  <a:pt x="2020341" y="0"/>
                  <a:pt x="2370088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340426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1145311" y="801112"/>
            <a:ext cx="4528095" cy="5417344"/>
          </a:xfrm>
          <a:custGeom>
            <a:avLst/>
            <a:gdLst/>
            <a:ahLst/>
            <a:cxnLst/>
            <a:rect l="l" t="t" r="r" b="b"/>
            <a:pathLst>
              <a:path w="4528095" h="5417344">
                <a:moveTo>
                  <a:pt x="0" y="0"/>
                </a:moveTo>
                <a:lnTo>
                  <a:pt x="4528095" y="0"/>
                </a:lnTo>
                <a:lnTo>
                  <a:pt x="4528095" y="1008311"/>
                </a:lnTo>
                <a:lnTo>
                  <a:pt x="2902148" y="1008311"/>
                </a:lnTo>
                <a:lnTo>
                  <a:pt x="2902148" y="5417344"/>
                </a:lnTo>
                <a:lnTo>
                  <a:pt x="1596181" y="5417344"/>
                </a:lnTo>
                <a:lnTo>
                  <a:pt x="1596181" y="1008311"/>
                </a:lnTo>
                <a:lnTo>
                  <a:pt x="0" y="1008311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746502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9074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5387685" y="1366411"/>
            <a:ext cx="2589153" cy="2348970"/>
          </a:xfrm>
          <a:prstGeom prst="round2SameRect">
            <a:avLst>
              <a:gd name="adj1" fmla="val 1159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8331608" y="1366411"/>
            <a:ext cx="2589153" cy="2348970"/>
          </a:xfrm>
          <a:prstGeom prst="round2SameRect">
            <a:avLst>
              <a:gd name="adj1" fmla="val 1159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374597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474944" y="2405188"/>
            <a:ext cx="1367284" cy="1367284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091764" y="2405188"/>
            <a:ext cx="1367284" cy="1367284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708584" y="2405188"/>
            <a:ext cx="1367284" cy="1367284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325403" y="2405188"/>
            <a:ext cx="1367284" cy="1367284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768612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2" hasCustomPrompt="1"/>
          </p:nvPr>
        </p:nvSpPr>
        <p:spPr>
          <a:xfrm>
            <a:off x="4123308" y="1349450"/>
            <a:ext cx="4339048" cy="4339048"/>
          </a:xfrm>
          <a:custGeom>
            <a:avLst/>
            <a:gdLst>
              <a:gd name="connsiteX0" fmla="*/ 897241 w 4999205"/>
              <a:gd name="connsiteY0" fmla="*/ 349012 h 2498048"/>
              <a:gd name="connsiteX1" fmla="*/ 1794482 w 4999205"/>
              <a:gd name="connsiteY1" fmla="*/ 1246253 h 2498048"/>
              <a:gd name="connsiteX2" fmla="*/ 897241 w 4999205"/>
              <a:gd name="connsiteY2" fmla="*/ 2143494 h 2498048"/>
              <a:gd name="connsiteX3" fmla="*/ 0 w 4999205"/>
              <a:gd name="connsiteY3" fmla="*/ 1246253 h 2498048"/>
              <a:gd name="connsiteX4" fmla="*/ 897241 w 4999205"/>
              <a:gd name="connsiteY4" fmla="*/ 349012 h 2498048"/>
              <a:gd name="connsiteX5" fmla="*/ 3750181 w 4999205"/>
              <a:gd name="connsiteY5" fmla="*/ 0 h 2498048"/>
              <a:gd name="connsiteX6" fmla="*/ 4277993 w 4999205"/>
              <a:gd name="connsiteY6" fmla="*/ 218627 h 2498048"/>
              <a:gd name="connsiteX7" fmla="*/ 4780578 w 4999205"/>
              <a:gd name="connsiteY7" fmla="*/ 721212 h 2498048"/>
              <a:gd name="connsiteX8" fmla="*/ 4780578 w 4999205"/>
              <a:gd name="connsiteY8" fmla="*/ 1776836 h 2498048"/>
              <a:gd name="connsiteX9" fmla="*/ 4277993 w 4999205"/>
              <a:gd name="connsiteY9" fmla="*/ 2279421 h 2498048"/>
              <a:gd name="connsiteX10" fmla="*/ 3222369 w 4999205"/>
              <a:gd name="connsiteY10" fmla="*/ 2279421 h 2498048"/>
              <a:gd name="connsiteX11" fmla="*/ 2719785 w 4999205"/>
              <a:gd name="connsiteY11" fmla="*/ 1776836 h 2498048"/>
              <a:gd name="connsiteX12" fmla="*/ 2719785 w 4999205"/>
              <a:gd name="connsiteY12" fmla="*/ 721212 h 2498048"/>
              <a:gd name="connsiteX13" fmla="*/ 3222369 w 4999205"/>
              <a:gd name="connsiteY13" fmla="*/ 218627 h 2498048"/>
              <a:gd name="connsiteX14" fmla="*/ 3750181 w 4999205"/>
              <a:gd name="connsiteY14" fmla="*/ 0 h 2498048"/>
              <a:gd name="connsiteX0" fmla="*/ 24941 w 5024146"/>
              <a:gd name="connsiteY0" fmla="*/ 1246253 h 2498048"/>
              <a:gd name="connsiteX1" fmla="*/ 1819423 w 5024146"/>
              <a:gd name="connsiteY1" fmla="*/ 1246253 h 2498048"/>
              <a:gd name="connsiteX2" fmla="*/ 922182 w 5024146"/>
              <a:gd name="connsiteY2" fmla="*/ 2143494 h 2498048"/>
              <a:gd name="connsiteX3" fmla="*/ 24941 w 5024146"/>
              <a:gd name="connsiteY3" fmla="*/ 1246253 h 2498048"/>
              <a:gd name="connsiteX4" fmla="*/ 3775122 w 5024146"/>
              <a:gd name="connsiteY4" fmla="*/ 0 h 2498048"/>
              <a:gd name="connsiteX5" fmla="*/ 4302934 w 5024146"/>
              <a:gd name="connsiteY5" fmla="*/ 218627 h 2498048"/>
              <a:gd name="connsiteX6" fmla="*/ 4805519 w 5024146"/>
              <a:gd name="connsiteY6" fmla="*/ 721212 h 2498048"/>
              <a:gd name="connsiteX7" fmla="*/ 4805519 w 5024146"/>
              <a:gd name="connsiteY7" fmla="*/ 1776836 h 2498048"/>
              <a:gd name="connsiteX8" fmla="*/ 4302934 w 5024146"/>
              <a:gd name="connsiteY8" fmla="*/ 2279421 h 2498048"/>
              <a:gd name="connsiteX9" fmla="*/ 3247310 w 5024146"/>
              <a:gd name="connsiteY9" fmla="*/ 2279421 h 2498048"/>
              <a:gd name="connsiteX10" fmla="*/ 2744726 w 5024146"/>
              <a:gd name="connsiteY10" fmla="*/ 1776836 h 2498048"/>
              <a:gd name="connsiteX11" fmla="*/ 2744726 w 5024146"/>
              <a:gd name="connsiteY11" fmla="*/ 721212 h 2498048"/>
              <a:gd name="connsiteX12" fmla="*/ 3247310 w 5024146"/>
              <a:gd name="connsiteY12" fmla="*/ 218627 h 2498048"/>
              <a:gd name="connsiteX13" fmla="*/ 3775122 w 5024146"/>
              <a:gd name="connsiteY13" fmla="*/ 0 h 2498048"/>
              <a:gd name="connsiteX0" fmla="*/ 24941 w 5024146"/>
              <a:gd name="connsiteY0" fmla="*/ 1246253 h 2498048"/>
              <a:gd name="connsiteX1" fmla="*/ 922182 w 5024146"/>
              <a:gd name="connsiteY1" fmla="*/ 2143494 h 2498048"/>
              <a:gd name="connsiteX2" fmla="*/ 24941 w 5024146"/>
              <a:gd name="connsiteY2" fmla="*/ 1246253 h 2498048"/>
              <a:gd name="connsiteX3" fmla="*/ 3775122 w 5024146"/>
              <a:gd name="connsiteY3" fmla="*/ 0 h 2498048"/>
              <a:gd name="connsiteX4" fmla="*/ 4302934 w 5024146"/>
              <a:gd name="connsiteY4" fmla="*/ 218627 h 2498048"/>
              <a:gd name="connsiteX5" fmla="*/ 4805519 w 5024146"/>
              <a:gd name="connsiteY5" fmla="*/ 721212 h 2498048"/>
              <a:gd name="connsiteX6" fmla="*/ 4805519 w 5024146"/>
              <a:gd name="connsiteY6" fmla="*/ 1776836 h 2498048"/>
              <a:gd name="connsiteX7" fmla="*/ 4302934 w 5024146"/>
              <a:gd name="connsiteY7" fmla="*/ 2279421 h 2498048"/>
              <a:gd name="connsiteX8" fmla="*/ 3247310 w 5024146"/>
              <a:gd name="connsiteY8" fmla="*/ 2279421 h 2498048"/>
              <a:gd name="connsiteX9" fmla="*/ 2744726 w 5024146"/>
              <a:gd name="connsiteY9" fmla="*/ 1776836 h 2498048"/>
              <a:gd name="connsiteX10" fmla="*/ 2744726 w 5024146"/>
              <a:gd name="connsiteY10" fmla="*/ 721212 h 2498048"/>
              <a:gd name="connsiteX11" fmla="*/ 3247310 w 5024146"/>
              <a:gd name="connsiteY11" fmla="*/ 218627 h 2498048"/>
              <a:gd name="connsiteX12" fmla="*/ 3775122 w 5024146"/>
              <a:gd name="connsiteY12" fmla="*/ 0 h 2498048"/>
              <a:gd name="connsiteX0" fmla="*/ 1249024 w 2498048"/>
              <a:gd name="connsiteY0" fmla="*/ 0 h 2498048"/>
              <a:gd name="connsiteX1" fmla="*/ 1776836 w 2498048"/>
              <a:gd name="connsiteY1" fmla="*/ 218627 h 2498048"/>
              <a:gd name="connsiteX2" fmla="*/ 2279421 w 2498048"/>
              <a:gd name="connsiteY2" fmla="*/ 721212 h 2498048"/>
              <a:gd name="connsiteX3" fmla="*/ 2279421 w 2498048"/>
              <a:gd name="connsiteY3" fmla="*/ 1776836 h 2498048"/>
              <a:gd name="connsiteX4" fmla="*/ 1776836 w 2498048"/>
              <a:gd name="connsiteY4" fmla="*/ 2279421 h 2498048"/>
              <a:gd name="connsiteX5" fmla="*/ 721212 w 2498048"/>
              <a:gd name="connsiteY5" fmla="*/ 2279421 h 2498048"/>
              <a:gd name="connsiteX6" fmla="*/ 218628 w 2498048"/>
              <a:gd name="connsiteY6" fmla="*/ 1776836 h 2498048"/>
              <a:gd name="connsiteX7" fmla="*/ 218628 w 2498048"/>
              <a:gd name="connsiteY7" fmla="*/ 721212 h 2498048"/>
              <a:gd name="connsiteX8" fmla="*/ 721212 w 2498048"/>
              <a:gd name="connsiteY8" fmla="*/ 218627 h 2498048"/>
              <a:gd name="connsiteX9" fmla="*/ 1249024 w 2498048"/>
              <a:gd name="connsiteY9" fmla="*/ 0 h 2498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98048" h="2498048">
                <a:moveTo>
                  <a:pt x="1249024" y="0"/>
                </a:moveTo>
                <a:cubicBezTo>
                  <a:pt x="1440055" y="0"/>
                  <a:pt x="1631085" y="72876"/>
                  <a:pt x="1776836" y="218627"/>
                </a:cubicBezTo>
                <a:lnTo>
                  <a:pt x="2279421" y="721212"/>
                </a:lnTo>
                <a:cubicBezTo>
                  <a:pt x="2570924" y="1012715"/>
                  <a:pt x="2570924" y="1485334"/>
                  <a:pt x="2279421" y="1776836"/>
                </a:cubicBezTo>
                <a:lnTo>
                  <a:pt x="1776836" y="2279421"/>
                </a:lnTo>
                <a:cubicBezTo>
                  <a:pt x="1485334" y="2570924"/>
                  <a:pt x="1012715" y="2570924"/>
                  <a:pt x="721212" y="2279421"/>
                </a:cubicBezTo>
                <a:lnTo>
                  <a:pt x="218628" y="1776836"/>
                </a:lnTo>
                <a:cubicBezTo>
                  <a:pt x="-72875" y="1485334"/>
                  <a:pt x="-72875" y="1012715"/>
                  <a:pt x="218628" y="721212"/>
                </a:cubicBezTo>
                <a:lnTo>
                  <a:pt x="721212" y="218627"/>
                </a:lnTo>
                <a:cubicBezTo>
                  <a:pt x="866963" y="72876"/>
                  <a:pt x="1057994" y="0"/>
                  <a:pt x="1249024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889220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 hasCustomPrompt="1"/>
          </p:nvPr>
        </p:nvSpPr>
        <p:spPr>
          <a:xfrm>
            <a:off x="4846975" y="2180244"/>
            <a:ext cx="2498048" cy="2498048"/>
          </a:xfrm>
          <a:custGeom>
            <a:avLst/>
            <a:gdLst>
              <a:gd name="connsiteX0" fmla="*/ 897241 w 4999205"/>
              <a:gd name="connsiteY0" fmla="*/ 349012 h 2498048"/>
              <a:gd name="connsiteX1" fmla="*/ 1794482 w 4999205"/>
              <a:gd name="connsiteY1" fmla="*/ 1246253 h 2498048"/>
              <a:gd name="connsiteX2" fmla="*/ 897241 w 4999205"/>
              <a:gd name="connsiteY2" fmla="*/ 2143494 h 2498048"/>
              <a:gd name="connsiteX3" fmla="*/ 0 w 4999205"/>
              <a:gd name="connsiteY3" fmla="*/ 1246253 h 2498048"/>
              <a:gd name="connsiteX4" fmla="*/ 897241 w 4999205"/>
              <a:gd name="connsiteY4" fmla="*/ 349012 h 2498048"/>
              <a:gd name="connsiteX5" fmla="*/ 3750181 w 4999205"/>
              <a:gd name="connsiteY5" fmla="*/ 0 h 2498048"/>
              <a:gd name="connsiteX6" fmla="*/ 4277993 w 4999205"/>
              <a:gd name="connsiteY6" fmla="*/ 218627 h 2498048"/>
              <a:gd name="connsiteX7" fmla="*/ 4780578 w 4999205"/>
              <a:gd name="connsiteY7" fmla="*/ 721212 h 2498048"/>
              <a:gd name="connsiteX8" fmla="*/ 4780578 w 4999205"/>
              <a:gd name="connsiteY8" fmla="*/ 1776836 h 2498048"/>
              <a:gd name="connsiteX9" fmla="*/ 4277993 w 4999205"/>
              <a:gd name="connsiteY9" fmla="*/ 2279421 h 2498048"/>
              <a:gd name="connsiteX10" fmla="*/ 3222369 w 4999205"/>
              <a:gd name="connsiteY10" fmla="*/ 2279421 h 2498048"/>
              <a:gd name="connsiteX11" fmla="*/ 2719785 w 4999205"/>
              <a:gd name="connsiteY11" fmla="*/ 1776836 h 2498048"/>
              <a:gd name="connsiteX12" fmla="*/ 2719785 w 4999205"/>
              <a:gd name="connsiteY12" fmla="*/ 721212 h 2498048"/>
              <a:gd name="connsiteX13" fmla="*/ 3222369 w 4999205"/>
              <a:gd name="connsiteY13" fmla="*/ 218627 h 2498048"/>
              <a:gd name="connsiteX14" fmla="*/ 3750181 w 4999205"/>
              <a:gd name="connsiteY14" fmla="*/ 0 h 2498048"/>
              <a:gd name="connsiteX0" fmla="*/ 24941 w 5024146"/>
              <a:gd name="connsiteY0" fmla="*/ 1246253 h 2498048"/>
              <a:gd name="connsiteX1" fmla="*/ 1819423 w 5024146"/>
              <a:gd name="connsiteY1" fmla="*/ 1246253 h 2498048"/>
              <a:gd name="connsiteX2" fmla="*/ 922182 w 5024146"/>
              <a:gd name="connsiteY2" fmla="*/ 2143494 h 2498048"/>
              <a:gd name="connsiteX3" fmla="*/ 24941 w 5024146"/>
              <a:gd name="connsiteY3" fmla="*/ 1246253 h 2498048"/>
              <a:gd name="connsiteX4" fmla="*/ 3775122 w 5024146"/>
              <a:gd name="connsiteY4" fmla="*/ 0 h 2498048"/>
              <a:gd name="connsiteX5" fmla="*/ 4302934 w 5024146"/>
              <a:gd name="connsiteY5" fmla="*/ 218627 h 2498048"/>
              <a:gd name="connsiteX6" fmla="*/ 4805519 w 5024146"/>
              <a:gd name="connsiteY6" fmla="*/ 721212 h 2498048"/>
              <a:gd name="connsiteX7" fmla="*/ 4805519 w 5024146"/>
              <a:gd name="connsiteY7" fmla="*/ 1776836 h 2498048"/>
              <a:gd name="connsiteX8" fmla="*/ 4302934 w 5024146"/>
              <a:gd name="connsiteY8" fmla="*/ 2279421 h 2498048"/>
              <a:gd name="connsiteX9" fmla="*/ 3247310 w 5024146"/>
              <a:gd name="connsiteY9" fmla="*/ 2279421 h 2498048"/>
              <a:gd name="connsiteX10" fmla="*/ 2744726 w 5024146"/>
              <a:gd name="connsiteY10" fmla="*/ 1776836 h 2498048"/>
              <a:gd name="connsiteX11" fmla="*/ 2744726 w 5024146"/>
              <a:gd name="connsiteY11" fmla="*/ 721212 h 2498048"/>
              <a:gd name="connsiteX12" fmla="*/ 3247310 w 5024146"/>
              <a:gd name="connsiteY12" fmla="*/ 218627 h 2498048"/>
              <a:gd name="connsiteX13" fmla="*/ 3775122 w 5024146"/>
              <a:gd name="connsiteY13" fmla="*/ 0 h 2498048"/>
              <a:gd name="connsiteX0" fmla="*/ 24941 w 5024146"/>
              <a:gd name="connsiteY0" fmla="*/ 1246253 h 2498048"/>
              <a:gd name="connsiteX1" fmla="*/ 922182 w 5024146"/>
              <a:gd name="connsiteY1" fmla="*/ 2143494 h 2498048"/>
              <a:gd name="connsiteX2" fmla="*/ 24941 w 5024146"/>
              <a:gd name="connsiteY2" fmla="*/ 1246253 h 2498048"/>
              <a:gd name="connsiteX3" fmla="*/ 3775122 w 5024146"/>
              <a:gd name="connsiteY3" fmla="*/ 0 h 2498048"/>
              <a:gd name="connsiteX4" fmla="*/ 4302934 w 5024146"/>
              <a:gd name="connsiteY4" fmla="*/ 218627 h 2498048"/>
              <a:gd name="connsiteX5" fmla="*/ 4805519 w 5024146"/>
              <a:gd name="connsiteY5" fmla="*/ 721212 h 2498048"/>
              <a:gd name="connsiteX6" fmla="*/ 4805519 w 5024146"/>
              <a:gd name="connsiteY6" fmla="*/ 1776836 h 2498048"/>
              <a:gd name="connsiteX7" fmla="*/ 4302934 w 5024146"/>
              <a:gd name="connsiteY7" fmla="*/ 2279421 h 2498048"/>
              <a:gd name="connsiteX8" fmla="*/ 3247310 w 5024146"/>
              <a:gd name="connsiteY8" fmla="*/ 2279421 h 2498048"/>
              <a:gd name="connsiteX9" fmla="*/ 2744726 w 5024146"/>
              <a:gd name="connsiteY9" fmla="*/ 1776836 h 2498048"/>
              <a:gd name="connsiteX10" fmla="*/ 2744726 w 5024146"/>
              <a:gd name="connsiteY10" fmla="*/ 721212 h 2498048"/>
              <a:gd name="connsiteX11" fmla="*/ 3247310 w 5024146"/>
              <a:gd name="connsiteY11" fmla="*/ 218627 h 2498048"/>
              <a:gd name="connsiteX12" fmla="*/ 3775122 w 5024146"/>
              <a:gd name="connsiteY12" fmla="*/ 0 h 2498048"/>
              <a:gd name="connsiteX0" fmla="*/ 1249024 w 2498048"/>
              <a:gd name="connsiteY0" fmla="*/ 0 h 2498048"/>
              <a:gd name="connsiteX1" fmla="*/ 1776836 w 2498048"/>
              <a:gd name="connsiteY1" fmla="*/ 218627 h 2498048"/>
              <a:gd name="connsiteX2" fmla="*/ 2279421 w 2498048"/>
              <a:gd name="connsiteY2" fmla="*/ 721212 h 2498048"/>
              <a:gd name="connsiteX3" fmla="*/ 2279421 w 2498048"/>
              <a:gd name="connsiteY3" fmla="*/ 1776836 h 2498048"/>
              <a:gd name="connsiteX4" fmla="*/ 1776836 w 2498048"/>
              <a:gd name="connsiteY4" fmla="*/ 2279421 h 2498048"/>
              <a:gd name="connsiteX5" fmla="*/ 721212 w 2498048"/>
              <a:gd name="connsiteY5" fmla="*/ 2279421 h 2498048"/>
              <a:gd name="connsiteX6" fmla="*/ 218628 w 2498048"/>
              <a:gd name="connsiteY6" fmla="*/ 1776836 h 2498048"/>
              <a:gd name="connsiteX7" fmla="*/ 218628 w 2498048"/>
              <a:gd name="connsiteY7" fmla="*/ 721212 h 2498048"/>
              <a:gd name="connsiteX8" fmla="*/ 721212 w 2498048"/>
              <a:gd name="connsiteY8" fmla="*/ 218627 h 2498048"/>
              <a:gd name="connsiteX9" fmla="*/ 1249024 w 2498048"/>
              <a:gd name="connsiteY9" fmla="*/ 0 h 2498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98048" h="2498048">
                <a:moveTo>
                  <a:pt x="1249024" y="0"/>
                </a:moveTo>
                <a:cubicBezTo>
                  <a:pt x="1440055" y="0"/>
                  <a:pt x="1631085" y="72876"/>
                  <a:pt x="1776836" y="218627"/>
                </a:cubicBezTo>
                <a:lnTo>
                  <a:pt x="2279421" y="721212"/>
                </a:lnTo>
                <a:cubicBezTo>
                  <a:pt x="2570924" y="1012715"/>
                  <a:pt x="2570924" y="1485334"/>
                  <a:pt x="2279421" y="1776836"/>
                </a:cubicBezTo>
                <a:lnTo>
                  <a:pt x="1776836" y="2279421"/>
                </a:lnTo>
                <a:cubicBezTo>
                  <a:pt x="1485334" y="2570924"/>
                  <a:pt x="1012715" y="2570924"/>
                  <a:pt x="721212" y="2279421"/>
                </a:cubicBezTo>
                <a:lnTo>
                  <a:pt x="218628" y="1776836"/>
                </a:lnTo>
                <a:cubicBezTo>
                  <a:pt x="-72875" y="1485334"/>
                  <a:pt x="-72875" y="1012715"/>
                  <a:pt x="218628" y="721212"/>
                </a:cubicBezTo>
                <a:lnTo>
                  <a:pt x="721212" y="218627"/>
                </a:lnTo>
                <a:cubicBezTo>
                  <a:pt x="866963" y="72876"/>
                  <a:pt x="1057994" y="0"/>
                  <a:pt x="1249024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801641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1354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1249490" y="726698"/>
            <a:ext cx="4271367" cy="5566172"/>
          </a:xfrm>
          <a:custGeom>
            <a:avLst/>
            <a:gdLst/>
            <a:ahLst/>
            <a:cxnLst/>
            <a:rect l="l" t="t" r="r" b="b"/>
            <a:pathLst>
              <a:path w="4271367" h="5566172">
                <a:moveTo>
                  <a:pt x="2247305" y="0"/>
                </a:moveTo>
                <a:cubicBezTo>
                  <a:pt x="2542480" y="0"/>
                  <a:pt x="2814092" y="39688"/>
                  <a:pt x="3062139" y="119063"/>
                </a:cubicBezTo>
                <a:cubicBezTo>
                  <a:pt x="3310186" y="198438"/>
                  <a:pt x="3523506" y="311299"/>
                  <a:pt x="3702100" y="457647"/>
                </a:cubicBezTo>
                <a:cubicBezTo>
                  <a:pt x="3880694" y="603995"/>
                  <a:pt x="4020220" y="780728"/>
                  <a:pt x="4120679" y="987847"/>
                </a:cubicBezTo>
                <a:cubicBezTo>
                  <a:pt x="4221138" y="1194966"/>
                  <a:pt x="4271367" y="1426270"/>
                  <a:pt x="4271367" y="1681758"/>
                </a:cubicBezTo>
                <a:lnTo>
                  <a:pt x="2969121" y="1681758"/>
                </a:lnTo>
                <a:cubicBezTo>
                  <a:pt x="2969121" y="1580059"/>
                  <a:pt x="2953618" y="1486421"/>
                  <a:pt x="2922612" y="1400845"/>
                </a:cubicBezTo>
                <a:cubicBezTo>
                  <a:pt x="2891607" y="1315269"/>
                  <a:pt x="2844478" y="1242095"/>
                  <a:pt x="2781226" y="1181323"/>
                </a:cubicBezTo>
                <a:cubicBezTo>
                  <a:pt x="2717974" y="1120552"/>
                  <a:pt x="2639839" y="1072803"/>
                  <a:pt x="2546821" y="1038076"/>
                </a:cubicBezTo>
                <a:cubicBezTo>
                  <a:pt x="2453804" y="1003350"/>
                  <a:pt x="2344043" y="985987"/>
                  <a:pt x="2217539" y="985987"/>
                </a:cubicBezTo>
                <a:cubicBezTo>
                  <a:pt x="2093516" y="985987"/>
                  <a:pt x="1984375" y="1000249"/>
                  <a:pt x="1890118" y="1028775"/>
                </a:cubicBezTo>
                <a:cubicBezTo>
                  <a:pt x="1795860" y="1057300"/>
                  <a:pt x="1717105" y="1096988"/>
                  <a:pt x="1653853" y="1147837"/>
                </a:cubicBezTo>
                <a:cubicBezTo>
                  <a:pt x="1590601" y="1198687"/>
                  <a:pt x="1542852" y="1256978"/>
                  <a:pt x="1510606" y="1322710"/>
                </a:cubicBezTo>
                <a:cubicBezTo>
                  <a:pt x="1478360" y="1388442"/>
                  <a:pt x="1462237" y="1458516"/>
                  <a:pt x="1462237" y="1532930"/>
                </a:cubicBezTo>
                <a:cubicBezTo>
                  <a:pt x="1462237" y="1614785"/>
                  <a:pt x="1485181" y="1688579"/>
                  <a:pt x="1531070" y="1754312"/>
                </a:cubicBezTo>
                <a:cubicBezTo>
                  <a:pt x="1576958" y="1820044"/>
                  <a:pt x="1642691" y="1882056"/>
                  <a:pt x="1728267" y="1940347"/>
                </a:cubicBezTo>
                <a:cubicBezTo>
                  <a:pt x="1813843" y="1998638"/>
                  <a:pt x="1918023" y="2053208"/>
                  <a:pt x="2040806" y="2104058"/>
                </a:cubicBezTo>
                <a:cubicBezTo>
                  <a:pt x="2163589" y="2154908"/>
                  <a:pt x="2301875" y="2205137"/>
                  <a:pt x="2455664" y="2254746"/>
                </a:cubicBezTo>
                <a:cubicBezTo>
                  <a:pt x="2743398" y="2346524"/>
                  <a:pt x="3000127" y="2448223"/>
                  <a:pt x="3225850" y="2559844"/>
                </a:cubicBezTo>
                <a:cubicBezTo>
                  <a:pt x="3451573" y="2671465"/>
                  <a:pt x="3641948" y="2799209"/>
                  <a:pt x="3796978" y="2943076"/>
                </a:cubicBezTo>
                <a:cubicBezTo>
                  <a:pt x="3952007" y="3086944"/>
                  <a:pt x="4069830" y="3249414"/>
                  <a:pt x="4150445" y="3430489"/>
                </a:cubicBezTo>
                <a:cubicBezTo>
                  <a:pt x="4231060" y="3611563"/>
                  <a:pt x="4271367" y="3816202"/>
                  <a:pt x="4271367" y="4044405"/>
                </a:cubicBezTo>
                <a:cubicBezTo>
                  <a:pt x="4271367" y="4287491"/>
                  <a:pt x="4223618" y="4503911"/>
                  <a:pt x="4128120" y="4693667"/>
                </a:cubicBezTo>
                <a:cubicBezTo>
                  <a:pt x="4032622" y="4883423"/>
                  <a:pt x="3897437" y="5042794"/>
                  <a:pt x="3722564" y="5171778"/>
                </a:cubicBezTo>
                <a:cubicBezTo>
                  <a:pt x="3547691" y="5300762"/>
                  <a:pt x="3336851" y="5398741"/>
                  <a:pt x="3090044" y="5465713"/>
                </a:cubicBezTo>
                <a:cubicBezTo>
                  <a:pt x="2843238" y="5532686"/>
                  <a:pt x="2568525" y="5566172"/>
                  <a:pt x="2265908" y="5566172"/>
                </a:cubicBezTo>
                <a:cubicBezTo>
                  <a:pt x="2079873" y="5566172"/>
                  <a:pt x="1895078" y="5550669"/>
                  <a:pt x="1711524" y="5519663"/>
                </a:cubicBezTo>
                <a:cubicBezTo>
                  <a:pt x="1527969" y="5488658"/>
                  <a:pt x="1352476" y="5440909"/>
                  <a:pt x="1185044" y="5376416"/>
                </a:cubicBezTo>
                <a:cubicBezTo>
                  <a:pt x="1017613" y="5311924"/>
                  <a:pt x="861343" y="5230689"/>
                  <a:pt x="716235" y="5132710"/>
                </a:cubicBezTo>
                <a:cubicBezTo>
                  <a:pt x="571128" y="5034732"/>
                  <a:pt x="445864" y="4917530"/>
                  <a:pt x="340444" y="4781104"/>
                </a:cubicBezTo>
                <a:cubicBezTo>
                  <a:pt x="235025" y="4644678"/>
                  <a:pt x="151929" y="4489649"/>
                  <a:pt x="91157" y="4316016"/>
                </a:cubicBezTo>
                <a:cubicBezTo>
                  <a:pt x="30386" y="4142384"/>
                  <a:pt x="0" y="3948907"/>
                  <a:pt x="0" y="3735586"/>
                </a:cubicBezTo>
                <a:lnTo>
                  <a:pt x="1309688" y="3735586"/>
                </a:lnTo>
                <a:cubicBezTo>
                  <a:pt x="1309688" y="3894336"/>
                  <a:pt x="1330772" y="4027661"/>
                  <a:pt x="1372940" y="4135562"/>
                </a:cubicBezTo>
                <a:cubicBezTo>
                  <a:pt x="1415108" y="4243462"/>
                  <a:pt x="1477120" y="4330899"/>
                  <a:pt x="1558975" y="4397871"/>
                </a:cubicBezTo>
                <a:cubicBezTo>
                  <a:pt x="1640830" y="4464844"/>
                  <a:pt x="1740669" y="4512593"/>
                  <a:pt x="1858491" y="4541118"/>
                </a:cubicBezTo>
                <a:cubicBezTo>
                  <a:pt x="1976314" y="4569644"/>
                  <a:pt x="2112120" y="4583907"/>
                  <a:pt x="2265908" y="4583907"/>
                </a:cubicBezTo>
                <a:cubicBezTo>
                  <a:pt x="2389932" y="4583907"/>
                  <a:pt x="2495972" y="4569644"/>
                  <a:pt x="2584029" y="4541118"/>
                </a:cubicBezTo>
                <a:cubicBezTo>
                  <a:pt x="2672085" y="4512593"/>
                  <a:pt x="2744639" y="4474146"/>
                  <a:pt x="2801690" y="4425777"/>
                </a:cubicBezTo>
                <a:cubicBezTo>
                  <a:pt x="2858740" y="4377408"/>
                  <a:pt x="2900288" y="4320977"/>
                  <a:pt x="2926333" y="4256485"/>
                </a:cubicBezTo>
                <a:cubicBezTo>
                  <a:pt x="2952378" y="4191993"/>
                  <a:pt x="2965401" y="4123780"/>
                  <a:pt x="2965401" y="4051846"/>
                </a:cubicBezTo>
                <a:cubicBezTo>
                  <a:pt x="2965401" y="3967510"/>
                  <a:pt x="2953618" y="3891236"/>
                  <a:pt x="2930054" y="3823023"/>
                </a:cubicBezTo>
                <a:cubicBezTo>
                  <a:pt x="2906490" y="3754810"/>
                  <a:pt x="2859981" y="3690318"/>
                  <a:pt x="2790528" y="3629546"/>
                </a:cubicBezTo>
                <a:cubicBezTo>
                  <a:pt x="2721074" y="3568775"/>
                  <a:pt x="2623716" y="3508623"/>
                  <a:pt x="2498452" y="3449092"/>
                </a:cubicBezTo>
                <a:cubicBezTo>
                  <a:pt x="2373188" y="3389561"/>
                  <a:pt x="2208858" y="3326309"/>
                  <a:pt x="2005459" y="3259336"/>
                </a:cubicBezTo>
                <a:cubicBezTo>
                  <a:pt x="1767334" y="3179961"/>
                  <a:pt x="1537891" y="3090665"/>
                  <a:pt x="1317129" y="2991446"/>
                </a:cubicBezTo>
                <a:cubicBezTo>
                  <a:pt x="1096367" y="2892227"/>
                  <a:pt x="900410" y="2774405"/>
                  <a:pt x="729258" y="2637979"/>
                </a:cubicBezTo>
                <a:cubicBezTo>
                  <a:pt x="558106" y="2501553"/>
                  <a:pt x="421060" y="2342183"/>
                  <a:pt x="318120" y="2159868"/>
                </a:cubicBezTo>
                <a:cubicBezTo>
                  <a:pt x="215181" y="1977554"/>
                  <a:pt x="163711" y="1764854"/>
                  <a:pt x="163711" y="1521768"/>
                </a:cubicBezTo>
                <a:cubicBezTo>
                  <a:pt x="163711" y="1288604"/>
                  <a:pt x="215801" y="1078384"/>
                  <a:pt x="319981" y="891109"/>
                </a:cubicBezTo>
                <a:cubicBezTo>
                  <a:pt x="424160" y="703833"/>
                  <a:pt x="569268" y="544464"/>
                  <a:pt x="755303" y="412998"/>
                </a:cubicBezTo>
                <a:cubicBezTo>
                  <a:pt x="941338" y="281533"/>
                  <a:pt x="1161480" y="179835"/>
                  <a:pt x="1415728" y="107901"/>
                </a:cubicBezTo>
                <a:cubicBezTo>
                  <a:pt x="1669976" y="35967"/>
                  <a:pt x="1947168" y="0"/>
                  <a:pt x="2247305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400386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1" hasCustomPrompt="1"/>
          </p:nvPr>
        </p:nvSpPr>
        <p:spPr>
          <a:xfrm>
            <a:off x="384204" y="801112"/>
            <a:ext cx="6444258" cy="5417344"/>
          </a:xfrm>
          <a:custGeom>
            <a:avLst/>
            <a:gdLst/>
            <a:ahLst/>
            <a:cxnLst/>
            <a:rect l="l" t="t" r="r" b="b"/>
            <a:pathLst>
              <a:path w="6444258" h="5417344">
                <a:moveTo>
                  <a:pt x="0" y="0"/>
                </a:moveTo>
                <a:lnTo>
                  <a:pt x="1298526" y="0"/>
                </a:lnTo>
                <a:lnTo>
                  <a:pt x="1919883" y="3397002"/>
                </a:lnTo>
                <a:lnTo>
                  <a:pt x="2664024" y="0"/>
                </a:lnTo>
                <a:lnTo>
                  <a:pt x="3772793" y="0"/>
                </a:lnTo>
                <a:lnTo>
                  <a:pt x="4528096" y="3397002"/>
                </a:lnTo>
                <a:lnTo>
                  <a:pt x="5149453" y="0"/>
                </a:lnTo>
                <a:lnTo>
                  <a:pt x="6444258" y="0"/>
                </a:lnTo>
                <a:lnTo>
                  <a:pt x="5294560" y="5417344"/>
                </a:lnTo>
                <a:lnTo>
                  <a:pt x="3940225" y="5417344"/>
                </a:lnTo>
                <a:lnTo>
                  <a:pt x="3214688" y="2329161"/>
                </a:lnTo>
                <a:lnTo>
                  <a:pt x="2504033" y="5417344"/>
                </a:lnTo>
                <a:lnTo>
                  <a:pt x="1153418" y="5417344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423724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-1"/>
            <a:ext cx="12192001" cy="6858000"/>
          </a:xfrm>
          <a:prstGeom prst="rect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36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 39"/>
          <p:cNvSpPr/>
          <p:nvPr/>
        </p:nvSpPr>
        <p:spPr>
          <a:xfrm>
            <a:off x="1100797" y="-341224"/>
            <a:ext cx="9959926" cy="7540448"/>
          </a:xfrm>
          <a:custGeom>
            <a:avLst/>
            <a:gdLst>
              <a:gd name="connsiteX0" fmla="*/ 1572046 w 9058502"/>
              <a:gd name="connsiteY0" fmla="*/ 0 h 6858000"/>
              <a:gd name="connsiteX1" fmla="*/ 7486457 w 9058502"/>
              <a:gd name="connsiteY1" fmla="*/ 0 h 6858000"/>
              <a:gd name="connsiteX2" fmla="*/ 7574617 w 9058502"/>
              <a:gd name="connsiteY2" fmla="*/ 76367 h 6858000"/>
              <a:gd name="connsiteX3" fmla="*/ 9058502 w 9058502"/>
              <a:gd name="connsiteY3" fmla="*/ 3429000 h 6858000"/>
              <a:gd name="connsiteX4" fmla="*/ 7574617 w 9058502"/>
              <a:gd name="connsiteY4" fmla="*/ 6781634 h 6858000"/>
              <a:gd name="connsiteX5" fmla="*/ 7486457 w 9058502"/>
              <a:gd name="connsiteY5" fmla="*/ 6858000 h 6858000"/>
              <a:gd name="connsiteX6" fmla="*/ 1572046 w 9058502"/>
              <a:gd name="connsiteY6" fmla="*/ 6858000 h 6858000"/>
              <a:gd name="connsiteX7" fmla="*/ 1483885 w 9058502"/>
              <a:gd name="connsiteY7" fmla="*/ 6781634 h 6858000"/>
              <a:gd name="connsiteX8" fmla="*/ 0 w 9058502"/>
              <a:gd name="connsiteY8" fmla="*/ 3429000 h 6858000"/>
              <a:gd name="connsiteX9" fmla="*/ 1483885 w 9058502"/>
              <a:gd name="connsiteY9" fmla="*/ 763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058502" h="6858000">
                <a:moveTo>
                  <a:pt x="1572046" y="0"/>
                </a:moveTo>
                <a:lnTo>
                  <a:pt x="7486457" y="0"/>
                </a:lnTo>
                <a:lnTo>
                  <a:pt x="7574617" y="76367"/>
                </a:lnTo>
                <a:cubicBezTo>
                  <a:pt x="8486199" y="904893"/>
                  <a:pt x="9058502" y="2100112"/>
                  <a:pt x="9058502" y="3429000"/>
                </a:cubicBezTo>
                <a:cubicBezTo>
                  <a:pt x="9058502" y="4757888"/>
                  <a:pt x="8486199" y="5953108"/>
                  <a:pt x="7574617" y="6781634"/>
                </a:cubicBezTo>
                <a:lnTo>
                  <a:pt x="7486457" y="6858000"/>
                </a:lnTo>
                <a:lnTo>
                  <a:pt x="1572046" y="6858000"/>
                </a:lnTo>
                <a:lnTo>
                  <a:pt x="1483885" y="6781634"/>
                </a:lnTo>
                <a:cubicBezTo>
                  <a:pt x="572304" y="5953108"/>
                  <a:pt x="0" y="4757888"/>
                  <a:pt x="0" y="3429000"/>
                </a:cubicBezTo>
                <a:cubicBezTo>
                  <a:pt x="0" y="2100112"/>
                  <a:pt x="572304" y="904893"/>
                  <a:pt x="1483885" y="76367"/>
                </a:cubicBezTo>
                <a:close/>
              </a:path>
            </a:pathLst>
          </a:custGeom>
          <a:solidFill>
            <a:srgbClr val="1D4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25" name="任意多边形 24"/>
          <p:cNvSpPr/>
          <p:nvPr/>
        </p:nvSpPr>
        <p:spPr>
          <a:xfrm rot="16200000">
            <a:off x="2651761" y="-1100252"/>
            <a:ext cx="6857999" cy="9058502"/>
          </a:xfrm>
          <a:custGeom>
            <a:avLst/>
            <a:gdLst>
              <a:gd name="connsiteX0" fmla="*/ 6857999 w 6857999"/>
              <a:gd name="connsiteY0" fmla="*/ 1572046 h 9058502"/>
              <a:gd name="connsiteX1" fmla="*/ 6857999 w 6857999"/>
              <a:gd name="connsiteY1" fmla="*/ 7486457 h 9058502"/>
              <a:gd name="connsiteX2" fmla="*/ 6781632 w 6857999"/>
              <a:gd name="connsiteY2" fmla="*/ 7574617 h 9058502"/>
              <a:gd name="connsiteX3" fmla="*/ 3428999 w 6857999"/>
              <a:gd name="connsiteY3" fmla="*/ 9058502 h 9058502"/>
              <a:gd name="connsiteX4" fmla="*/ 76365 w 6857999"/>
              <a:gd name="connsiteY4" fmla="*/ 7574617 h 9058502"/>
              <a:gd name="connsiteX5" fmla="*/ 0 w 6857999"/>
              <a:gd name="connsiteY5" fmla="*/ 7486458 h 9058502"/>
              <a:gd name="connsiteX6" fmla="*/ 0 w 6857999"/>
              <a:gd name="connsiteY6" fmla="*/ 1572045 h 9058502"/>
              <a:gd name="connsiteX7" fmla="*/ 76365 w 6857999"/>
              <a:gd name="connsiteY7" fmla="*/ 1483885 h 9058502"/>
              <a:gd name="connsiteX8" fmla="*/ 3428999 w 6857999"/>
              <a:gd name="connsiteY8" fmla="*/ 0 h 9058502"/>
              <a:gd name="connsiteX9" fmla="*/ 6781632 w 6857999"/>
              <a:gd name="connsiteY9" fmla="*/ 1483885 h 9058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57999" h="9058502">
                <a:moveTo>
                  <a:pt x="6857999" y="1572046"/>
                </a:moveTo>
                <a:lnTo>
                  <a:pt x="6857999" y="7486457"/>
                </a:lnTo>
                <a:lnTo>
                  <a:pt x="6781632" y="7574617"/>
                </a:lnTo>
                <a:cubicBezTo>
                  <a:pt x="5953106" y="8486199"/>
                  <a:pt x="4757887" y="9058502"/>
                  <a:pt x="3428999" y="9058502"/>
                </a:cubicBezTo>
                <a:cubicBezTo>
                  <a:pt x="2100111" y="9058502"/>
                  <a:pt x="904891" y="8486199"/>
                  <a:pt x="76365" y="7574617"/>
                </a:cubicBezTo>
                <a:lnTo>
                  <a:pt x="0" y="7486458"/>
                </a:lnTo>
                <a:lnTo>
                  <a:pt x="0" y="1572045"/>
                </a:lnTo>
                <a:lnTo>
                  <a:pt x="76365" y="1483885"/>
                </a:lnTo>
                <a:cubicBezTo>
                  <a:pt x="904891" y="572304"/>
                  <a:pt x="2100111" y="0"/>
                  <a:pt x="3428999" y="0"/>
                </a:cubicBezTo>
                <a:cubicBezTo>
                  <a:pt x="4757887" y="0"/>
                  <a:pt x="5953106" y="572304"/>
                  <a:pt x="6781632" y="1483885"/>
                </a:cubicBezTo>
                <a:close/>
              </a:path>
            </a:pathLst>
          </a:custGeom>
          <a:blipFill dpi="0"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9065" r="-49065"/>
            </a:stretch>
          </a:blipFill>
          <a:ln>
            <a:noFill/>
          </a:ln>
          <a:effectLst>
            <a:outerShdw blurRad="698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138250" y="-487529"/>
            <a:ext cx="7885021" cy="788502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lumMod val="50000"/>
                <a:lumOff val="50000"/>
                <a:alpha val="14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2638312" y="2262029"/>
            <a:ext cx="6884894" cy="193899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x-none" altLang="zh-TW" sz="6000" dirty="0">
                <a:latin typeface="+mn-ea"/>
              </a:rPr>
              <a:t>應用事件驅動技術於股票漲跌預測</a:t>
            </a:r>
            <a:endParaRPr lang="zh-CN" altLang="en-US" sz="55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885013" y="1250885"/>
            <a:ext cx="6391493" cy="769441"/>
          </a:xfrm>
          <a:prstGeom prst="rect">
            <a:avLst/>
          </a:prstGeom>
          <a:noFill/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TW" altLang="en-US" sz="4400" dirty="0">
                <a:solidFill>
                  <a:srgbClr val="1D4C77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大數據分析方法期末報告</a:t>
            </a:r>
            <a:endParaRPr lang="zh-CN" altLang="en-US" sz="4400" dirty="0">
              <a:solidFill>
                <a:srgbClr val="1D4C77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638668" y="4971975"/>
            <a:ext cx="4843143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2000" dirty="0">
                <a:latin typeface="+mn-ea"/>
              </a:rPr>
              <a:t>指導教授</a:t>
            </a:r>
            <a:r>
              <a:rPr lang="en-US" altLang="zh-TW" sz="2000" dirty="0">
                <a:latin typeface="+mn-ea"/>
              </a:rPr>
              <a:t>:</a:t>
            </a:r>
            <a:r>
              <a:rPr lang="zh-TW" altLang="en-US" sz="2000" dirty="0">
                <a:latin typeface="+mn-ea"/>
              </a:rPr>
              <a:t>曾意儒老師</a:t>
            </a:r>
            <a:endParaRPr lang="en-US" altLang="zh-TW" sz="2000" dirty="0">
              <a:latin typeface="+mn-ea"/>
            </a:endParaRPr>
          </a:p>
          <a:p>
            <a:endParaRPr lang="en-US" altLang="zh-TW" sz="2000" dirty="0">
              <a:latin typeface="+mn-ea"/>
            </a:endParaRPr>
          </a:p>
          <a:p>
            <a:pPr algn="dist"/>
            <a:r>
              <a:rPr lang="zh-TW" altLang="en-US" sz="2000" dirty="0">
                <a:latin typeface="+mn-ea"/>
              </a:rPr>
              <a:t>組員</a:t>
            </a:r>
            <a:r>
              <a:rPr lang="en-US" altLang="zh-TW" sz="2000" dirty="0">
                <a:latin typeface="+mn-ea"/>
              </a:rPr>
              <a:t>:B0544218</a:t>
            </a:r>
            <a:r>
              <a:rPr lang="zh-TW" altLang="en-US" sz="2000" dirty="0">
                <a:latin typeface="+mn-ea"/>
              </a:rPr>
              <a:t>鄭凱元 </a:t>
            </a:r>
            <a:r>
              <a:rPr lang="en-US" altLang="zh-TW" sz="2000" dirty="0">
                <a:latin typeface="+mn-ea"/>
              </a:rPr>
              <a:t>B0544247</a:t>
            </a:r>
            <a:r>
              <a:rPr lang="zh-TW" altLang="en-US" sz="2000" dirty="0">
                <a:latin typeface="+mn-ea"/>
              </a:rPr>
              <a:t>蔡承運 </a:t>
            </a:r>
            <a:endParaRPr lang="en-US" altLang="zh-TW" sz="2000" dirty="0">
              <a:latin typeface="+mn-ea"/>
            </a:endParaRPr>
          </a:p>
          <a:p>
            <a:pPr algn="dist"/>
            <a:r>
              <a:rPr lang="zh-TW" altLang="en-US" sz="2000" dirty="0">
                <a:latin typeface="+mn-ea"/>
              </a:rPr>
              <a:t>         </a:t>
            </a:r>
            <a:r>
              <a:rPr lang="en-US" altLang="zh-TW" sz="2000" dirty="0">
                <a:latin typeface="+mn-ea"/>
              </a:rPr>
              <a:t>B0744120</a:t>
            </a:r>
            <a:r>
              <a:rPr lang="zh-TW" altLang="en-US" sz="2000" dirty="0">
                <a:latin typeface="+mn-ea"/>
              </a:rPr>
              <a:t>張茜茜 </a:t>
            </a:r>
            <a:r>
              <a:rPr lang="en-US" altLang="zh-TW" sz="2000" dirty="0">
                <a:latin typeface="+mn-ea"/>
              </a:rPr>
              <a:t>B0744127</a:t>
            </a:r>
            <a:r>
              <a:rPr lang="zh-TW" altLang="en-US" sz="2000" dirty="0">
                <a:latin typeface="+mn-ea"/>
              </a:rPr>
              <a:t>何欣恬</a:t>
            </a:r>
            <a:endParaRPr lang="en-US" altLang="zh-TW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9929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25" grpId="0" animBg="1"/>
      <p:bldP spid="3" grpId="0" animBg="1"/>
      <p:bldP spid="41" grpId="0"/>
      <p:bldP spid="42" grpId="0"/>
      <p:bldP spid="4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 17"/>
          <p:cNvSpPr/>
          <p:nvPr/>
        </p:nvSpPr>
        <p:spPr>
          <a:xfrm flipH="1">
            <a:off x="106741" y="0"/>
            <a:ext cx="6436113" cy="6873596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309994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11" fmla="*/ 1572046 w 10639698"/>
              <a:gd name="connsiteY11" fmla="*/ 0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10639698"/>
              <a:gd name="connsiteY0" fmla="*/ 0 h 6866632"/>
              <a:gd name="connsiteX1" fmla="*/ 6597087 w 10639698"/>
              <a:gd name="connsiteY1" fmla="*/ 32084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629171"/>
              <a:gd name="connsiteY0" fmla="*/ 0 h 6873596"/>
              <a:gd name="connsiteX1" fmla="*/ 6597087 w 6629171"/>
              <a:gd name="connsiteY1" fmla="*/ 32084 h 6873596"/>
              <a:gd name="connsiteX2" fmla="*/ 6629171 w 6629171"/>
              <a:gd name="connsiteY2" fmla="*/ 6873596 h 6873596"/>
              <a:gd name="connsiteX3" fmla="*/ 1572046 w 6629171"/>
              <a:gd name="connsiteY3" fmla="*/ 6866632 h 6873596"/>
              <a:gd name="connsiteX4" fmla="*/ 1483885 w 6629171"/>
              <a:gd name="connsiteY4" fmla="*/ 6790170 h 6873596"/>
              <a:gd name="connsiteX5" fmla="*/ 0 w 6629171"/>
              <a:gd name="connsiteY5" fmla="*/ 3433316 h 6873596"/>
              <a:gd name="connsiteX6" fmla="*/ 1483885 w 6629171"/>
              <a:gd name="connsiteY6" fmla="*/ 76463 h 6873596"/>
              <a:gd name="connsiteX7" fmla="*/ 1572046 w 6629171"/>
              <a:gd name="connsiteY7" fmla="*/ 0 h 6873596"/>
              <a:gd name="connsiteX0" fmla="*/ 1572046 w 6597087"/>
              <a:gd name="connsiteY0" fmla="*/ 0 h 6873596"/>
              <a:gd name="connsiteX1" fmla="*/ 6597087 w 6597087"/>
              <a:gd name="connsiteY1" fmla="*/ 32084 h 6873596"/>
              <a:gd name="connsiteX2" fmla="*/ 6581045 w 6597087"/>
              <a:gd name="connsiteY2" fmla="*/ 6873596 h 6873596"/>
              <a:gd name="connsiteX3" fmla="*/ 1572046 w 6597087"/>
              <a:gd name="connsiteY3" fmla="*/ 6866632 h 6873596"/>
              <a:gd name="connsiteX4" fmla="*/ 1483885 w 6597087"/>
              <a:gd name="connsiteY4" fmla="*/ 6790170 h 6873596"/>
              <a:gd name="connsiteX5" fmla="*/ 0 w 6597087"/>
              <a:gd name="connsiteY5" fmla="*/ 3433316 h 6873596"/>
              <a:gd name="connsiteX6" fmla="*/ 1483885 w 6597087"/>
              <a:gd name="connsiteY6" fmla="*/ 76463 h 6873596"/>
              <a:gd name="connsiteX7" fmla="*/ 1572046 w 6597087"/>
              <a:gd name="connsiteY7" fmla="*/ 0 h 6873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97087" h="6873596">
                <a:moveTo>
                  <a:pt x="1572046" y="0"/>
                </a:moveTo>
                <a:lnTo>
                  <a:pt x="6597087" y="32084"/>
                </a:lnTo>
                <a:cubicBezTo>
                  <a:pt x="6591740" y="2312588"/>
                  <a:pt x="6586392" y="4593092"/>
                  <a:pt x="6581045" y="6873596"/>
                </a:cubicBez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solidFill>
            <a:srgbClr val="1D4C7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19" name="任意多边形 18"/>
          <p:cNvSpPr/>
          <p:nvPr/>
        </p:nvSpPr>
        <p:spPr>
          <a:xfrm flipH="1">
            <a:off x="-14607" y="6964"/>
            <a:ext cx="6163950" cy="6866632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163950"/>
              <a:gd name="connsiteY0" fmla="*/ 0 h 6866632"/>
              <a:gd name="connsiteX1" fmla="*/ 6163950 w 6163950"/>
              <a:gd name="connsiteY1" fmla="*/ 0 h 6866632"/>
              <a:gd name="connsiteX2" fmla="*/ 6147909 w 6163950"/>
              <a:gd name="connsiteY2" fmla="*/ 6857554 h 6866632"/>
              <a:gd name="connsiteX3" fmla="*/ 1572046 w 6163950"/>
              <a:gd name="connsiteY3" fmla="*/ 6866632 h 6866632"/>
              <a:gd name="connsiteX4" fmla="*/ 1483885 w 6163950"/>
              <a:gd name="connsiteY4" fmla="*/ 6790170 h 6866632"/>
              <a:gd name="connsiteX5" fmla="*/ 0 w 6163950"/>
              <a:gd name="connsiteY5" fmla="*/ 3433316 h 6866632"/>
              <a:gd name="connsiteX6" fmla="*/ 1483885 w 6163950"/>
              <a:gd name="connsiteY6" fmla="*/ 76463 h 6866632"/>
              <a:gd name="connsiteX7" fmla="*/ 1572046 w 6163950"/>
              <a:gd name="connsiteY7" fmla="*/ 0 h 6866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63950" h="6866632">
                <a:moveTo>
                  <a:pt x="1572046" y="0"/>
                </a:moveTo>
                <a:lnTo>
                  <a:pt x="6163950" y="0"/>
                </a:lnTo>
                <a:lnTo>
                  <a:pt x="6147909" y="6857554"/>
                </a:ln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blipFill dpi="0"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6692" r="-10408"/>
            </a:stretch>
          </a:blipFill>
          <a:ln>
            <a:noFill/>
          </a:ln>
          <a:effectLst>
            <a:outerShdw blurRad="3683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244079" y="1315264"/>
            <a:ext cx="2154014" cy="4050564"/>
          </a:xfrm>
          <a:prstGeom prst="ellipse">
            <a:avLst/>
          </a:prstGeom>
          <a:noFill/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199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199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249642" y="4554194"/>
            <a:ext cx="2142889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2800" b="1" spc="300" dirty="0">
                <a:solidFill>
                  <a:srgbClr val="595959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PART THREE</a:t>
            </a:r>
            <a:endParaRPr lang="zh-CN" altLang="en-US" sz="2800" b="1" spc="300" dirty="0">
              <a:solidFill>
                <a:srgbClr val="595959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110016" y="2213811"/>
            <a:ext cx="6320589" cy="27752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0" dist="381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675213" y="2796351"/>
            <a:ext cx="3579826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4400" b="1" dirty="0">
                <a:solidFill>
                  <a:srgbClr val="414141"/>
                </a:solidFill>
                <a:latin typeface="+mn-ea"/>
              </a:rPr>
              <a:t>股價預測方法</a:t>
            </a:r>
            <a:endParaRPr lang="zh-CN" altLang="en-US" sz="4400" b="1" dirty="0">
              <a:solidFill>
                <a:srgbClr val="414141"/>
              </a:solidFill>
              <a:latin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791201" y="3742254"/>
            <a:ext cx="641683" cy="0"/>
          </a:xfrm>
          <a:prstGeom prst="line">
            <a:avLst/>
          </a:prstGeom>
          <a:ln w="57150">
            <a:solidFill>
              <a:srgbClr val="1D4C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1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 p14:presetBounceEnd="48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11A133B-1021-BF4A-9D48-B268BD806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09" y="140555"/>
            <a:ext cx="9531913" cy="6476112"/>
          </a:xfrm>
          <a:prstGeom prst="rect">
            <a:avLst/>
          </a:prstGeom>
        </p:spPr>
      </p:pic>
      <p:sp>
        <p:nvSpPr>
          <p:cNvPr id="35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3520427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 animBg="1"/>
          <p:bldP spid="38" grpId="0" animBg="1"/>
          <p:bldP spid="3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 animBg="1"/>
          <p:bldP spid="38" grpId="0" animBg="1"/>
          <p:bldP spid="39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97247" y="3578576"/>
            <a:ext cx="2123293" cy="2133145"/>
            <a:chOff x="1019908" y="3221741"/>
            <a:chExt cx="2123293" cy="2133145"/>
          </a:xfrm>
        </p:grpSpPr>
        <p:grpSp>
          <p:nvGrpSpPr>
            <p:cNvPr id="6" name="组合 5"/>
            <p:cNvGrpSpPr/>
            <p:nvPr/>
          </p:nvGrpSpPr>
          <p:grpSpPr>
            <a:xfrm>
              <a:off x="1019908" y="3221741"/>
              <a:ext cx="2123293" cy="2133145"/>
              <a:chOff x="1019908" y="2923795"/>
              <a:chExt cx="2123293" cy="2133145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1019908" y="2923795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517268" y="4533118"/>
                <a:ext cx="1625933" cy="523822"/>
              </a:xfrm>
              <a:prstGeom prst="rect">
                <a:avLst/>
              </a:prstGeom>
              <a:solidFill>
                <a:srgbClr val="1D4C77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TextBox 7">
              <a:extLst>
                <a:ext uri="{FF2B5EF4-FFF2-40B4-BE49-F238E27FC236}">
                  <a16:creationId xmlns:a16="http://schemas.microsoft.com/office/drawing/2014/main" id="{D560C46C-2D35-4D3B-AC62-10B674442350}"/>
                </a:ext>
              </a:extLst>
            </p:cNvPr>
            <p:cNvSpPr txBox="1"/>
            <p:nvPr/>
          </p:nvSpPr>
          <p:spPr>
            <a:xfrm>
              <a:off x="1517268" y="4898692"/>
              <a:ext cx="1605795" cy="372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TW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1</a:t>
              </a:r>
              <a:endParaRPr lang="en-US" altLang="zh-CN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2B5AEE0-D7CD-4D0A-99A1-942A27D36C2F}"/>
                </a:ext>
              </a:extLst>
            </p:cNvPr>
            <p:cNvSpPr txBox="1"/>
            <p:nvPr/>
          </p:nvSpPr>
          <p:spPr>
            <a:xfrm>
              <a:off x="1204538" y="3391019"/>
              <a:ext cx="1613369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TW" altLang="en-US" sz="48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爬蟲</a:t>
              </a:r>
              <a:endParaRPr lang="zh-CN" altLang="en-US" sz="48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482863" y="3578576"/>
            <a:ext cx="2123293" cy="2133145"/>
            <a:chOff x="6605524" y="3221741"/>
            <a:chExt cx="2123293" cy="2133145"/>
          </a:xfrm>
        </p:grpSpPr>
        <p:grpSp>
          <p:nvGrpSpPr>
            <p:cNvPr id="37" name="组合 36"/>
            <p:cNvGrpSpPr/>
            <p:nvPr/>
          </p:nvGrpSpPr>
          <p:grpSpPr>
            <a:xfrm>
              <a:off x="6605524" y="3221741"/>
              <a:ext cx="2123293" cy="2133145"/>
              <a:chOff x="1019908" y="2923795"/>
              <a:chExt cx="2123293" cy="2133145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1019908" y="2923795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1517268" y="4533118"/>
                <a:ext cx="1625933" cy="523822"/>
              </a:xfrm>
              <a:prstGeom prst="rect">
                <a:avLst/>
              </a:prstGeom>
              <a:solidFill>
                <a:srgbClr val="1D4C77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8D3DFAD3-9EA7-44A4-A79B-642536FC8D88}"/>
                </a:ext>
              </a:extLst>
            </p:cNvPr>
            <p:cNvSpPr txBox="1"/>
            <p:nvPr/>
          </p:nvSpPr>
          <p:spPr>
            <a:xfrm>
              <a:off x="7102884" y="4898692"/>
              <a:ext cx="1600200" cy="345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3</a:t>
              </a:r>
              <a:endParaRPr lang="zh-CN" altLang="en-US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B9F776A7-E295-4EA8-8D32-9BE7D8D75BDE}"/>
                </a:ext>
              </a:extLst>
            </p:cNvPr>
            <p:cNvSpPr txBox="1"/>
            <p:nvPr/>
          </p:nvSpPr>
          <p:spPr>
            <a:xfrm>
              <a:off x="6712625" y="3391019"/>
              <a:ext cx="1613369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Event Embedding</a:t>
              </a:r>
              <a:endParaRPr lang="zh-CN" altLang="en-US" sz="24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690054" y="3475641"/>
            <a:ext cx="2123295" cy="2052349"/>
            <a:chOff x="3812715" y="3118806"/>
            <a:chExt cx="2123295" cy="2052349"/>
          </a:xfrm>
        </p:grpSpPr>
        <p:grpSp>
          <p:nvGrpSpPr>
            <p:cNvPr id="25" name="组合 24"/>
            <p:cNvGrpSpPr/>
            <p:nvPr/>
          </p:nvGrpSpPr>
          <p:grpSpPr>
            <a:xfrm>
              <a:off x="3812716" y="3118806"/>
              <a:ext cx="2123293" cy="2052349"/>
              <a:chOff x="1019908" y="2860237"/>
              <a:chExt cx="2123293" cy="2052349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019908" y="3041643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1517268" y="2860237"/>
                <a:ext cx="1625933" cy="523822"/>
              </a:xfrm>
              <a:prstGeom prst="rect">
                <a:avLst/>
              </a:prstGeom>
              <a:solidFill>
                <a:srgbClr val="4F4D50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472C4169-6324-4E7B-8E96-1C36B5824CE3}"/>
                </a:ext>
              </a:extLst>
            </p:cNvPr>
            <p:cNvSpPr txBox="1"/>
            <p:nvPr/>
          </p:nvSpPr>
          <p:spPr>
            <a:xfrm>
              <a:off x="3812715" y="3726947"/>
              <a:ext cx="1910861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TW" sz="24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Word Embedding</a:t>
              </a:r>
              <a:endParaRPr lang="zh-CN" altLang="en-US" sz="24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4" name="TextBox 7">
              <a:extLst>
                <a:ext uri="{FF2B5EF4-FFF2-40B4-BE49-F238E27FC236}">
                  <a16:creationId xmlns:a16="http://schemas.microsoft.com/office/drawing/2014/main" id="{8CC1CC6C-1539-43BE-AE50-589324770CA5}"/>
                </a:ext>
              </a:extLst>
            </p:cNvPr>
            <p:cNvSpPr txBox="1"/>
            <p:nvPr/>
          </p:nvSpPr>
          <p:spPr>
            <a:xfrm>
              <a:off x="4310076" y="3198295"/>
              <a:ext cx="1625934" cy="345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2</a:t>
              </a:r>
              <a:endParaRPr lang="zh-CN" altLang="en-US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275669" y="3475641"/>
            <a:ext cx="2123294" cy="2052349"/>
            <a:chOff x="9398330" y="3118806"/>
            <a:chExt cx="2123294" cy="2052349"/>
          </a:xfrm>
        </p:grpSpPr>
        <p:grpSp>
          <p:nvGrpSpPr>
            <p:cNvPr id="42" name="组合 41"/>
            <p:cNvGrpSpPr/>
            <p:nvPr/>
          </p:nvGrpSpPr>
          <p:grpSpPr>
            <a:xfrm>
              <a:off x="9398331" y="3118806"/>
              <a:ext cx="2123293" cy="2052349"/>
              <a:chOff x="1019908" y="2860237"/>
              <a:chExt cx="2123293" cy="2052349"/>
            </a:xfrm>
          </p:grpSpPr>
          <p:sp>
            <p:nvSpPr>
              <p:cNvPr id="44" name="矩形 43"/>
              <p:cNvSpPr/>
              <p:nvPr/>
            </p:nvSpPr>
            <p:spPr>
              <a:xfrm>
                <a:off x="1019908" y="3041643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1517268" y="2860237"/>
                <a:ext cx="1625933" cy="523822"/>
              </a:xfrm>
              <a:prstGeom prst="rect">
                <a:avLst/>
              </a:prstGeom>
              <a:solidFill>
                <a:srgbClr val="4F4D50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A421797-3474-4333-84B4-D8A05134F4F5}"/>
                </a:ext>
              </a:extLst>
            </p:cNvPr>
            <p:cNvSpPr txBox="1"/>
            <p:nvPr/>
          </p:nvSpPr>
          <p:spPr>
            <a:xfrm>
              <a:off x="9398330" y="3869429"/>
              <a:ext cx="1910861" cy="732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TW" altLang="en-US" sz="32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股價預測</a:t>
              </a:r>
              <a:endParaRPr lang="zh-CN" altLang="en-US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6" name="TextBox 7">
              <a:extLst>
                <a:ext uri="{FF2B5EF4-FFF2-40B4-BE49-F238E27FC236}">
                  <a16:creationId xmlns:a16="http://schemas.microsoft.com/office/drawing/2014/main" id="{992BC219-5702-45D9-BE09-15B647B233BB}"/>
                </a:ext>
              </a:extLst>
            </p:cNvPr>
            <p:cNvSpPr txBox="1"/>
            <p:nvPr/>
          </p:nvSpPr>
          <p:spPr>
            <a:xfrm>
              <a:off x="9895690" y="3198295"/>
              <a:ext cx="1625842" cy="345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4</a:t>
              </a:r>
              <a:endParaRPr lang="zh-CN" altLang="en-US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68385" y="43298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研究架構</a:t>
            </a:r>
            <a:endParaRPr lang="zh-CN" altLang="en-US" sz="3600" b="1" dirty="0">
              <a:solidFill>
                <a:srgbClr val="414141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8" name="橢圓 7"/>
          <p:cNvSpPr/>
          <p:nvPr/>
        </p:nvSpPr>
        <p:spPr>
          <a:xfrm>
            <a:off x="3000402" y="2784331"/>
            <a:ext cx="3459105" cy="3457847"/>
          </a:xfrm>
          <a:prstGeom prst="ellipse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0944859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9" grpId="0" animBg="1"/>
          <p:bldP spid="50" grpId="0"/>
          <p:bldP spid="52" grpId="0"/>
          <p:bldP spid="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9" grpId="0" animBg="1"/>
          <p:bldP spid="50" grpId="0"/>
          <p:bldP spid="52" grpId="0"/>
          <p:bldP spid="8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6981299" y="4228890"/>
            <a:ext cx="3562421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858204" y="4228890"/>
            <a:ext cx="3373582" cy="164085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5219954" y="1528081"/>
            <a:ext cx="2944629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96451" y="1518954"/>
            <a:ext cx="3373582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810503" y="1589247"/>
            <a:ext cx="2768666" cy="630672"/>
            <a:chOff x="2298920" y="2112335"/>
            <a:chExt cx="2768666" cy="630672"/>
          </a:xfrm>
        </p:grpSpPr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8DE6CD62-A5CF-42EF-B6BB-0447C20B7252}"/>
                </a:ext>
              </a:extLst>
            </p:cNvPr>
            <p:cNvSpPr txBox="1"/>
            <p:nvPr/>
          </p:nvSpPr>
          <p:spPr>
            <a:xfrm>
              <a:off x="2298920" y="2112335"/>
              <a:ext cx="2040341" cy="450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000" dirty="0">
                  <a:solidFill>
                    <a:srgbClr val="4F4D50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新聞標題及內文</a:t>
              </a:r>
              <a:endParaRPr lang="en-US" altLang="zh-CN" sz="20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03E0C68-DA60-417A-94AF-3E2A39D1D51A}"/>
                </a:ext>
              </a:extLst>
            </p:cNvPr>
            <p:cNvSpPr txBox="1"/>
            <p:nvPr/>
          </p:nvSpPr>
          <p:spPr>
            <a:xfrm>
              <a:off x="2447595" y="2474023"/>
              <a:ext cx="2619991" cy="268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zh-CN" altLang="en-US" sz="10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019FF47-DDC2-457A-8DCF-2CF80481F7B7}"/>
                </a:ext>
              </a:extLst>
            </p:cNvPr>
            <p:cNvCxnSpPr>
              <a:cxnSpLocks/>
            </p:cNvCxnSpPr>
            <p:nvPr/>
          </p:nvCxnSpPr>
          <p:spPr>
            <a:xfrm>
              <a:off x="2447595" y="2562523"/>
              <a:ext cx="373701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id="{0A2A686E-CC74-470D-B744-B97BE63F4889}"/>
              </a:ext>
            </a:extLst>
          </p:cNvPr>
          <p:cNvSpPr txBox="1"/>
          <p:nvPr/>
        </p:nvSpPr>
        <p:spPr>
          <a:xfrm>
            <a:off x="1453227" y="4639279"/>
            <a:ext cx="2619991" cy="808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TW" altLang="en-US" sz="40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新聞標題</a:t>
            </a:r>
            <a:endParaRPr lang="zh-CN" altLang="en-US" sz="4000" dirty="0">
              <a:solidFill>
                <a:srgbClr val="686769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CCEC28CF-7CAE-4E57-94D2-518AEA01353E}"/>
              </a:ext>
            </a:extLst>
          </p:cNvPr>
          <p:cNvSpPr txBox="1"/>
          <p:nvPr/>
        </p:nvSpPr>
        <p:spPr>
          <a:xfrm>
            <a:off x="6981300" y="4356991"/>
            <a:ext cx="3562421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TW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(O1</a:t>
            </a:r>
            <a:r>
              <a:rPr lang="zh-TW" altLang="en-US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，</a:t>
            </a:r>
            <a:r>
              <a:rPr lang="en-US" altLang="zh-TW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P</a:t>
            </a:r>
            <a:r>
              <a:rPr lang="zh-TW" altLang="en-US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，</a:t>
            </a:r>
            <a:r>
              <a:rPr lang="en-US" altLang="zh-TW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O2)</a:t>
            </a:r>
          </a:p>
          <a:p>
            <a:pPr algn="ctr">
              <a:lnSpc>
                <a:spcPct val="130000"/>
              </a:lnSpc>
            </a:pPr>
            <a:r>
              <a:rPr lang="zh-TW" altLang="en-US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主詞、動詞、受詞</a:t>
            </a:r>
            <a:endParaRPr lang="zh-CN" altLang="en-US" sz="3200" dirty="0">
              <a:solidFill>
                <a:srgbClr val="686769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1861DAE6-B03A-420F-AF13-68B60159014D}"/>
              </a:ext>
            </a:extLst>
          </p:cNvPr>
          <p:cNvSpPr txBox="1"/>
          <p:nvPr/>
        </p:nvSpPr>
        <p:spPr>
          <a:xfrm>
            <a:off x="5219955" y="1528081"/>
            <a:ext cx="29446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8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Word Embedding Model</a:t>
            </a:r>
          </a:p>
        </p:txBody>
      </p:sp>
      <p:sp>
        <p:nvSpPr>
          <p:cNvPr id="36" name="椭圆 35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68385" y="432980"/>
            <a:ext cx="527099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研究架構 </a:t>
            </a:r>
            <a:r>
              <a:rPr lang="en-US" altLang="zh-TW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Word</a:t>
            </a:r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 </a:t>
            </a:r>
            <a:r>
              <a:rPr lang="en-US" altLang="zh-TW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Embedding</a:t>
            </a:r>
            <a:endParaRPr lang="zh-CN" altLang="en-US" sz="3600" b="1" dirty="0">
              <a:solidFill>
                <a:srgbClr val="414141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233724" y="1534933"/>
            <a:ext cx="2619991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1" name="Picture 3" descr="A close up of a newspaper&#10;&#10;Description automatically generated">
            <a:extLst>
              <a:ext uri="{FF2B5EF4-FFF2-40B4-BE49-F238E27FC236}">
                <a16:creationId xmlns:a16="http://schemas.microsoft.com/office/drawing/2014/main" id="{6A056689-F244-9649-9A25-8C5B07A71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9678" y="1575480"/>
            <a:ext cx="1305234" cy="1533807"/>
          </a:xfrm>
          <a:prstGeom prst="rect">
            <a:avLst/>
          </a:prstGeom>
        </p:spPr>
      </p:pic>
      <p:sp>
        <p:nvSpPr>
          <p:cNvPr id="71" name="文本框 55">
            <a:extLst>
              <a:ext uri="{FF2B5EF4-FFF2-40B4-BE49-F238E27FC236}">
                <a16:creationId xmlns:a16="http://schemas.microsoft.com/office/drawing/2014/main" id="{0A2A686E-CC74-470D-B744-B97BE63F4889}"/>
              </a:ext>
            </a:extLst>
          </p:cNvPr>
          <p:cNvSpPr txBox="1"/>
          <p:nvPr/>
        </p:nvSpPr>
        <p:spPr>
          <a:xfrm>
            <a:off x="9233723" y="1706496"/>
            <a:ext cx="2619991" cy="1297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Word Embedding</a:t>
            </a:r>
            <a:endParaRPr lang="zh-CN" altLang="en-US" sz="3200" dirty="0">
              <a:solidFill>
                <a:srgbClr val="686769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cxnSp>
        <p:nvCxnSpPr>
          <p:cNvPr id="9" name="直線單箭頭接點 8"/>
          <p:cNvCxnSpPr/>
          <p:nvPr/>
        </p:nvCxnSpPr>
        <p:spPr>
          <a:xfrm>
            <a:off x="4174424" y="2414477"/>
            <a:ext cx="941138" cy="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/>
          <p:cNvCxnSpPr/>
          <p:nvPr/>
        </p:nvCxnSpPr>
        <p:spPr>
          <a:xfrm>
            <a:off x="8228583" y="2414477"/>
            <a:ext cx="941138" cy="1"/>
          </a:xfrm>
          <a:prstGeom prst="straightConnector1">
            <a:avLst/>
          </a:prstGeom>
          <a:ln w="28575">
            <a:solidFill>
              <a:srgbClr val="1D4C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/>
          <p:cNvCxnSpPr/>
          <p:nvPr/>
        </p:nvCxnSpPr>
        <p:spPr>
          <a:xfrm>
            <a:off x="4644993" y="5043332"/>
            <a:ext cx="2047275" cy="0"/>
          </a:xfrm>
          <a:prstGeom prst="straightConnector1">
            <a:avLst/>
          </a:prstGeom>
          <a:ln w="28575">
            <a:solidFill>
              <a:srgbClr val="1D4C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單箭頭接點 74"/>
          <p:cNvCxnSpPr/>
          <p:nvPr/>
        </p:nvCxnSpPr>
        <p:spPr>
          <a:xfrm flipH="1" flipV="1">
            <a:off x="7245928" y="3428976"/>
            <a:ext cx="609599" cy="659844"/>
          </a:xfrm>
          <a:prstGeom prst="straightConnector1">
            <a:avLst/>
          </a:prstGeom>
          <a:ln w="28575">
            <a:solidFill>
              <a:srgbClr val="1D4C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5173571" y="4666782"/>
            <a:ext cx="933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err="1">
                <a:latin typeface="新細明體" panose="02020500000000000000" pitchFamily="18" charset="-120"/>
                <a:ea typeface="新細明體" panose="02020500000000000000" pitchFamily="18" charset="-120"/>
              </a:rPr>
              <a:t>OpenIE</a:t>
            </a:r>
            <a:endParaRPr lang="zh-TW" altLang="en-US" sz="2000" dirty="0"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4063243" y="2039435"/>
            <a:ext cx="1156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新細明體" panose="02020500000000000000" pitchFamily="18" charset="-120"/>
                <a:ea typeface="新細明體" panose="02020500000000000000" pitchFamily="18" charset="-120"/>
              </a:rPr>
              <a:t>Skip-Gram</a:t>
            </a:r>
            <a:endParaRPr lang="zh-TW" altLang="en-US" dirty="0"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8228583" y="2018986"/>
            <a:ext cx="939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新細明體" panose="02020500000000000000" pitchFamily="18" charset="-120"/>
                <a:ea typeface="新細明體" panose="02020500000000000000" pitchFamily="18" charset="-120"/>
              </a:rPr>
              <a:t>Average</a:t>
            </a:r>
            <a:endParaRPr lang="zh-TW" altLang="en-US" dirty="0"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9025385" y="3256755"/>
            <a:ext cx="3036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(O1, P, O2)</a:t>
            </a:r>
            <a:r>
              <a:rPr lang="zh-TW" altLang="en-US" dirty="0"/>
              <a:t>的</a:t>
            </a:r>
            <a:r>
              <a:rPr lang="en-US" altLang="zh-TW" dirty="0"/>
              <a:t>Word</a:t>
            </a:r>
            <a:r>
              <a:rPr lang="zh-TW" altLang="en-US" dirty="0"/>
              <a:t> </a:t>
            </a:r>
            <a:r>
              <a:rPr lang="en-US" altLang="zh-TW" dirty="0"/>
              <a:t>Embedding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10824149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36" grpId="0" animBg="1"/>
          <p:bldP spid="37" grpId="0" animBg="1"/>
          <p:bldP spid="38" grpId="0"/>
          <p:bldP spid="46" grpId="0"/>
          <p:bldP spid="3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36" grpId="0" animBg="1"/>
          <p:bldP spid="37" grpId="0" animBg="1"/>
          <p:bldP spid="38" grpId="0"/>
          <p:bldP spid="46" grpId="0"/>
          <p:bldP spid="39" grpId="0" animBg="1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982979" y="1217873"/>
            <a:ext cx="8946866" cy="4646849"/>
          </a:xfrm>
          <a:custGeom>
            <a:avLst/>
            <a:gdLst>
              <a:gd name="connsiteX0" fmla="*/ 57203 w 8946866"/>
              <a:gd name="connsiteY0" fmla="*/ 0 h 4646849"/>
              <a:gd name="connsiteX1" fmla="*/ 8742674 w 8946866"/>
              <a:gd name="connsiteY1" fmla="*/ 0 h 4646849"/>
              <a:gd name="connsiteX2" fmla="*/ 8799877 w 8946866"/>
              <a:gd name="connsiteY2" fmla="*/ 57203 h 4646849"/>
              <a:gd name="connsiteX3" fmla="*/ 8799877 w 8946866"/>
              <a:gd name="connsiteY3" fmla="*/ 728281 h 4646849"/>
              <a:gd name="connsiteX4" fmla="*/ 8946866 w 8946866"/>
              <a:gd name="connsiteY4" fmla="*/ 875270 h 4646849"/>
              <a:gd name="connsiteX5" fmla="*/ 8799877 w 8946866"/>
              <a:gd name="connsiteY5" fmla="*/ 1022259 h 4646849"/>
              <a:gd name="connsiteX6" fmla="*/ 8799877 w 8946866"/>
              <a:gd name="connsiteY6" fmla="*/ 4589646 h 4646849"/>
              <a:gd name="connsiteX7" fmla="*/ 8742674 w 8946866"/>
              <a:gd name="connsiteY7" fmla="*/ 4646849 h 4646849"/>
              <a:gd name="connsiteX8" fmla="*/ 57203 w 8946866"/>
              <a:gd name="connsiteY8" fmla="*/ 4646849 h 4646849"/>
              <a:gd name="connsiteX9" fmla="*/ 0 w 8946866"/>
              <a:gd name="connsiteY9" fmla="*/ 4589646 h 4646849"/>
              <a:gd name="connsiteX10" fmla="*/ 0 w 8946866"/>
              <a:gd name="connsiteY10" fmla="*/ 57203 h 4646849"/>
              <a:gd name="connsiteX11" fmla="*/ 57203 w 8946866"/>
              <a:gd name="connsiteY11" fmla="*/ 0 h 4646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946866" h="4646849">
                <a:moveTo>
                  <a:pt x="57203" y="0"/>
                </a:moveTo>
                <a:lnTo>
                  <a:pt x="8742674" y="0"/>
                </a:lnTo>
                <a:cubicBezTo>
                  <a:pt x="8774266" y="0"/>
                  <a:pt x="8799877" y="25611"/>
                  <a:pt x="8799877" y="57203"/>
                </a:cubicBezTo>
                <a:lnTo>
                  <a:pt x="8799877" y="728281"/>
                </a:lnTo>
                <a:lnTo>
                  <a:pt x="8946866" y="875270"/>
                </a:lnTo>
                <a:lnTo>
                  <a:pt x="8799877" y="1022259"/>
                </a:lnTo>
                <a:lnTo>
                  <a:pt x="8799877" y="4589646"/>
                </a:lnTo>
                <a:cubicBezTo>
                  <a:pt x="8799877" y="4621238"/>
                  <a:pt x="8774266" y="4646849"/>
                  <a:pt x="8742674" y="4646849"/>
                </a:cubicBezTo>
                <a:lnTo>
                  <a:pt x="57203" y="4646849"/>
                </a:lnTo>
                <a:cubicBezTo>
                  <a:pt x="25611" y="4646849"/>
                  <a:pt x="0" y="4621238"/>
                  <a:pt x="0" y="4589646"/>
                </a:cubicBezTo>
                <a:lnTo>
                  <a:pt x="0" y="57203"/>
                </a:lnTo>
                <a:cubicBezTo>
                  <a:pt x="0" y="25611"/>
                  <a:pt x="25611" y="0"/>
                  <a:pt x="5720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30000"/>
              </a:lnSpc>
            </a:pPr>
            <a:endParaRPr lang="en-US" dirty="0"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13" name="文本框 51"/>
          <p:cNvSpPr txBox="1"/>
          <p:nvPr/>
        </p:nvSpPr>
        <p:spPr>
          <a:xfrm>
            <a:off x="1568385" y="432980"/>
            <a:ext cx="569899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Skip-Gram</a:t>
            </a:r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與</a:t>
            </a:r>
            <a:r>
              <a:rPr lang="en-US" altLang="zh-TW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Word Embedding</a:t>
            </a:r>
            <a:endParaRPr lang="zh-CN" altLang="en-US" sz="3600" b="1" dirty="0">
              <a:solidFill>
                <a:srgbClr val="414141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B723D8B3-6648-4A4B-94D4-0FE7896F588C}"/>
              </a:ext>
            </a:extLst>
          </p:cNvPr>
          <p:cNvSpPr txBox="1"/>
          <p:nvPr/>
        </p:nvSpPr>
        <p:spPr>
          <a:xfrm>
            <a:off x="1081713" y="1746635"/>
            <a:ext cx="973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/>
              <a:t>“US”</a:t>
            </a:r>
            <a:endParaRPr lang="x-none" sz="3200" dirty="0"/>
          </a:p>
        </p:txBody>
      </p:sp>
      <p:sp>
        <p:nvSpPr>
          <p:cNvPr id="18" name="Right Arrow 5">
            <a:extLst>
              <a:ext uri="{FF2B5EF4-FFF2-40B4-BE49-F238E27FC236}">
                <a16:creationId xmlns:a16="http://schemas.microsoft.com/office/drawing/2014/main" id="{9A496B55-7CB8-7347-986E-2E802ABCFBF8}"/>
              </a:ext>
            </a:extLst>
          </p:cNvPr>
          <p:cNvSpPr/>
          <p:nvPr/>
        </p:nvSpPr>
        <p:spPr>
          <a:xfrm rot="1014700">
            <a:off x="1869262" y="2763831"/>
            <a:ext cx="2848303" cy="2627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9" name="TextBox 6">
            <a:extLst>
              <a:ext uri="{FF2B5EF4-FFF2-40B4-BE49-F238E27FC236}">
                <a16:creationId xmlns:a16="http://schemas.microsoft.com/office/drawing/2014/main" id="{BB80C2C5-04C8-C649-B035-5D752CC4F37D}"/>
              </a:ext>
            </a:extLst>
          </p:cNvPr>
          <p:cNvSpPr txBox="1"/>
          <p:nvPr/>
        </p:nvSpPr>
        <p:spPr>
          <a:xfrm rot="1019972">
            <a:off x="2120247" y="2393041"/>
            <a:ext cx="247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Word</a:t>
            </a:r>
            <a:r>
              <a:rPr lang="zh-TW" altLang="en-US" dirty="0"/>
              <a:t> </a:t>
            </a:r>
            <a:r>
              <a:rPr lang="en-US" altLang="zh-TW" dirty="0"/>
              <a:t>Embedding</a:t>
            </a:r>
            <a:r>
              <a:rPr lang="zh-TW" altLang="en-US" dirty="0"/>
              <a:t> </a:t>
            </a:r>
            <a:r>
              <a:rPr lang="en-US" altLang="zh-TW" dirty="0"/>
              <a:t>Model</a:t>
            </a:r>
            <a:endParaRPr lang="x-none" dirty="0"/>
          </a:p>
        </p:txBody>
      </p:sp>
      <p:sp>
        <p:nvSpPr>
          <p:cNvPr id="20" name="TextBox 7">
            <a:extLst>
              <a:ext uri="{FF2B5EF4-FFF2-40B4-BE49-F238E27FC236}">
                <a16:creationId xmlns:a16="http://schemas.microsoft.com/office/drawing/2014/main" id="{AE4608C5-4866-CA42-ADA5-521D9F596B6F}"/>
              </a:ext>
            </a:extLst>
          </p:cNvPr>
          <p:cNvSpPr txBox="1"/>
          <p:nvPr/>
        </p:nvSpPr>
        <p:spPr>
          <a:xfrm>
            <a:off x="3106449" y="3727576"/>
            <a:ext cx="64315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/>
              <a:t>[</a:t>
            </a:r>
            <a:r>
              <a:rPr lang="zh-TW" altLang="en-US" sz="3200" dirty="0"/>
              <a:t> </a:t>
            </a:r>
            <a:r>
              <a:rPr lang="en-US" altLang="zh-TW" sz="3200" dirty="0"/>
              <a:t>6.7141,</a:t>
            </a:r>
            <a:r>
              <a:rPr lang="zh-TW" altLang="en-US" sz="3200" dirty="0"/>
              <a:t> </a:t>
            </a:r>
            <a:r>
              <a:rPr lang="en-US" altLang="zh-TW" sz="3200" dirty="0"/>
              <a:t>-1.3696,</a:t>
            </a:r>
            <a:r>
              <a:rPr lang="zh-TW" altLang="en-US" sz="3200" dirty="0"/>
              <a:t> </a:t>
            </a:r>
            <a:r>
              <a:rPr lang="en-US" altLang="zh-TW" sz="3200" dirty="0"/>
              <a:t>-1.9511,</a:t>
            </a:r>
            <a:r>
              <a:rPr lang="zh-TW" altLang="en-US" sz="3200" dirty="0"/>
              <a:t> </a:t>
            </a:r>
            <a:r>
              <a:rPr lang="en-US" altLang="zh-TW" sz="3200" dirty="0"/>
              <a:t>3.1446,</a:t>
            </a:r>
            <a:r>
              <a:rPr lang="zh-TW" altLang="en-US" sz="3200" dirty="0"/>
              <a:t> </a:t>
            </a:r>
            <a:r>
              <a:rPr lang="en-US" altLang="zh-TW" sz="3200" dirty="0"/>
              <a:t>…]</a:t>
            </a:r>
            <a:endParaRPr lang="x-none" sz="3200" dirty="0"/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26230EA5-E435-3A45-BFB5-F4298FFE2A50}"/>
              </a:ext>
            </a:extLst>
          </p:cNvPr>
          <p:cNvSpPr txBox="1"/>
          <p:nvPr/>
        </p:nvSpPr>
        <p:spPr>
          <a:xfrm>
            <a:off x="5526348" y="4505889"/>
            <a:ext cx="1305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/>
              <a:t>(1,</a:t>
            </a:r>
            <a:r>
              <a:rPr lang="zh-TW" altLang="en-US" sz="2800" dirty="0"/>
              <a:t> </a:t>
            </a:r>
            <a:r>
              <a:rPr lang="en-US" altLang="zh-TW" sz="2800" dirty="0"/>
              <a:t>500)</a:t>
            </a:r>
            <a:endParaRPr lang="x-none" sz="2800" dirty="0"/>
          </a:p>
        </p:txBody>
      </p:sp>
    </p:spTree>
    <p:extLst>
      <p:ext uri="{BB962C8B-B14F-4D97-AF65-F5344CB8AC3E}">
        <p14:creationId xmlns:p14="http://schemas.microsoft.com/office/powerpoint/2010/main" val="2059497637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3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982979" y="1217873"/>
            <a:ext cx="8946866" cy="4646849"/>
            <a:chOff x="982979" y="1217873"/>
            <a:chExt cx="8946866" cy="4646849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4" name="Freeform 13"/>
            <p:cNvSpPr/>
            <p:nvPr/>
          </p:nvSpPr>
          <p:spPr>
            <a:xfrm>
              <a:off x="982979" y="1217873"/>
              <a:ext cx="8946866" cy="4646849"/>
            </a:xfrm>
            <a:custGeom>
              <a:avLst/>
              <a:gdLst>
                <a:gd name="connsiteX0" fmla="*/ 57203 w 8946866"/>
                <a:gd name="connsiteY0" fmla="*/ 0 h 4646849"/>
                <a:gd name="connsiteX1" fmla="*/ 8742674 w 8946866"/>
                <a:gd name="connsiteY1" fmla="*/ 0 h 4646849"/>
                <a:gd name="connsiteX2" fmla="*/ 8799877 w 8946866"/>
                <a:gd name="connsiteY2" fmla="*/ 57203 h 4646849"/>
                <a:gd name="connsiteX3" fmla="*/ 8799877 w 8946866"/>
                <a:gd name="connsiteY3" fmla="*/ 728281 h 4646849"/>
                <a:gd name="connsiteX4" fmla="*/ 8946866 w 8946866"/>
                <a:gd name="connsiteY4" fmla="*/ 875270 h 4646849"/>
                <a:gd name="connsiteX5" fmla="*/ 8799877 w 8946866"/>
                <a:gd name="connsiteY5" fmla="*/ 1022259 h 4646849"/>
                <a:gd name="connsiteX6" fmla="*/ 8799877 w 8946866"/>
                <a:gd name="connsiteY6" fmla="*/ 4589646 h 4646849"/>
                <a:gd name="connsiteX7" fmla="*/ 8742674 w 8946866"/>
                <a:gd name="connsiteY7" fmla="*/ 4646849 h 4646849"/>
                <a:gd name="connsiteX8" fmla="*/ 57203 w 8946866"/>
                <a:gd name="connsiteY8" fmla="*/ 4646849 h 4646849"/>
                <a:gd name="connsiteX9" fmla="*/ 0 w 8946866"/>
                <a:gd name="connsiteY9" fmla="*/ 4589646 h 4646849"/>
                <a:gd name="connsiteX10" fmla="*/ 0 w 8946866"/>
                <a:gd name="connsiteY10" fmla="*/ 57203 h 4646849"/>
                <a:gd name="connsiteX11" fmla="*/ 57203 w 8946866"/>
                <a:gd name="connsiteY11" fmla="*/ 0 h 464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46866" h="4646849">
                  <a:moveTo>
                    <a:pt x="57203" y="0"/>
                  </a:moveTo>
                  <a:lnTo>
                    <a:pt x="8742674" y="0"/>
                  </a:lnTo>
                  <a:cubicBezTo>
                    <a:pt x="8774266" y="0"/>
                    <a:pt x="8799877" y="25611"/>
                    <a:pt x="8799877" y="57203"/>
                  </a:cubicBezTo>
                  <a:lnTo>
                    <a:pt x="8799877" y="728281"/>
                  </a:lnTo>
                  <a:lnTo>
                    <a:pt x="8946866" y="875270"/>
                  </a:lnTo>
                  <a:lnTo>
                    <a:pt x="8799877" y="1022259"/>
                  </a:lnTo>
                  <a:lnTo>
                    <a:pt x="8799877" y="4589646"/>
                  </a:lnTo>
                  <a:cubicBezTo>
                    <a:pt x="8799877" y="4621238"/>
                    <a:pt x="8774266" y="4646849"/>
                    <a:pt x="8742674" y="4646849"/>
                  </a:cubicBezTo>
                  <a:lnTo>
                    <a:pt x="57203" y="4646849"/>
                  </a:lnTo>
                  <a:cubicBezTo>
                    <a:pt x="25611" y="4646849"/>
                    <a:pt x="0" y="4621238"/>
                    <a:pt x="0" y="4589646"/>
                  </a:cubicBezTo>
                  <a:lnTo>
                    <a:pt x="0" y="57203"/>
                  </a:lnTo>
                  <a:cubicBezTo>
                    <a:pt x="0" y="25611"/>
                    <a:pt x="25611" y="0"/>
                    <a:pt x="572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78931" y="1217873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pic>
        <p:nvPicPr>
          <p:cNvPr id="13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6B3601AD-903E-3C4F-8CE7-4449A24B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289" y="2157837"/>
            <a:ext cx="6780246" cy="3390124"/>
          </a:xfrm>
          <a:prstGeom prst="rect">
            <a:avLst/>
          </a:prstGeom>
        </p:spPr>
      </p:pic>
      <p:sp>
        <p:nvSpPr>
          <p:cNvPr id="17" name="文本框 51"/>
          <p:cNvSpPr txBox="1"/>
          <p:nvPr/>
        </p:nvSpPr>
        <p:spPr>
          <a:xfrm>
            <a:off x="1568385" y="432980"/>
            <a:ext cx="569899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Skip-Gram</a:t>
            </a:r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與</a:t>
            </a:r>
            <a:r>
              <a:rPr lang="en-US" altLang="zh-TW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Word Embedding</a:t>
            </a:r>
            <a:endParaRPr lang="zh-CN" altLang="en-US" sz="3600" b="1" dirty="0">
              <a:solidFill>
                <a:srgbClr val="414141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1469273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03E0C68-DA60-417A-94AF-3E2A39D1D51A}"/>
              </a:ext>
            </a:extLst>
          </p:cNvPr>
          <p:cNvSpPr txBox="1"/>
          <p:nvPr/>
        </p:nvSpPr>
        <p:spPr>
          <a:xfrm>
            <a:off x="1568385" y="1955044"/>
            <a:ext cx="8785474" cy="1913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zh-TW" sz="3200" dirty="0" err="1">
                <a:latin typeface="+mn-ea"/>
              </a:rPr>
              <a:t>StanfordCoreNL</a:t>
            </a:r>
            <a:r>
              <a:rPr lang="en-US" altLang="zh-TW" sz="3200" dirty="0">
                <a:latin typeface="+mn-ea"/>
              </a:rPr>
              <a:t>：</a:t>
            </a:r>
            <a:r>
              <a:rPr lang="zh-TW" altLang="en-US" sz="3200" dirty="0">
                <a:latin typeface="+mn-ea"/>
              </a:rPr>
              <a:t>史丹佛</a:t>
            </a:r>
            <a:r>
              <a:rPr lang="en-US" altLang="zh-TW" sz="3200" dirty="0">
                <a:latin typeface="+mn-ea"/>
              </a:rPr>
              <a:t>NLP</a:t>
            </a:r>
            <a:r>
              <a:rPr lang="zh-TW" altLang="en-US" sz="3200" dirty="0">
                <a:latin typeface="+mn-ea"/>
              </a:rPr>
              <a:t>伺服器做</a:t>
            </a:r>
            <a:r>
              <a:rPr lang="en-US" altLang="zh-TW" sz="3200" dirty="0" err="1">
                <a:latin typeface="+mn-ea"/>
              </a:rPr>
              <a:t>openIE</a:t>
            </a:r>
            <a:endParaRPr lang="en-US" altLang="zh-TW" sz="3200" dirty="0">
              <a:latin typeface="+mn-ea"/>
            </a:endParaRP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zh-TW" sz="3200" dirty="0" err="1">
                <a:latin typeface="+mn-ea"/>
              </a:rPr>
              <a:t>pycorenlp</a:t>
            </a:r>
            <a:r>
              <a:rPr lang="en-US" altLang="zh-TW" sz="3200" dirty="0">
                <a:latin typeface="+mn-ea"/>
              </a:rPr>
              <a:t> ：</a:t>
            </a:r>
            <a:r>
              <a:rPr lang="zh-TW" altLang="en-US" sz="3200" dirty="0">
                <a:latin typeface="+mn-ea"/>
              </a:rPr>
              <a:t>串接 </a:t>
            </a:r>
            <a:r>
              <a:rPr lang="en-US" altLang="zh-TW" sz="3200" dirty="0" err="1">
                <a:latin typeface="+mn-ea"/>
              </a:rPr>
              <a:t>StanfordCoreNLP</a:t>
            </a:r>
            <a:endParaRPr lang="x-none" altLang="zh-TW" sz="3200" dirty="0">
              <a:latin typeface="+mn-ea"/>
            </a:endParaRPr>
          </a:p>
        </p:txBody>
      </p:sp>
      <p:sp>
        <p:nvSpPr>
          <p:cNvPr id="28" name="椭圆 37"/>
          <p:cNvSpPr/>
          <p:nvPr/>
        </p:nvSpPr>
        <p:spPr>
          <a:xfrm>
            <a:off x="-13189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3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30" name="文本框 41"/>
          <p:cNvSpPr txBox="1"/>
          <p:nvPr/>
        </p:nvSpPr>
        <p:spPr>
          <a:xfrm>
            <a:off x="1568385" y="432980"/>
            <a:ext cx="753443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 err="1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OpenIE</a:t>
            </a:r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（</a:t>
            </a:r>
            <a:r>
              <a:rPr lang="en-US" altLang="zh-TW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Open Information Extraction</a:t>
            </a:r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）</a:t>
            </a:r>
            <a:endParaRPr lang="zh-CN" altLang="en-US" sz="3600" b="1" dirty="0">
              <a:solidFill>
                <a:srgbClr val="414141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70376899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28" grpId="0" animBg="1"/>
          <p:bldP spid="29" grpId="0"/>
          <p:bldP spid="3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28" grpId="0" animBg="1"/>
          <p:bldP spid="29" grpId="0"/>
          <p:bldP spid="30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03E0C68-DA60-417A-94AF-3E2A39D1D51A}"/>
              </a:ext>
            </a:extLst>
          </p:cNvPr>
          <p:cNvSpPr txBox="1"/>
          <p:nvPr/>
        </p:nvSpPr>
        <p:spPr>
          <a:xfrm>
            <a:off x="819934" y="2792070"/>
            <a:ext cx="10917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rgbClr val="FF0000"/>
                </a:solidFill>
                <a:latin typeface="+mn-ea"/>
              </a:rPr>
              <a:t>Coronavirus</a:t>
            </a:r>
            <a:r>
              <a:rPr lang="en-US" altLang="zh-TW" sz="3600" dirty="0">
                <a:latin typeface="+mn-ea"/>
              </a:rPr>
              <a:t> </a:t>
            </a:r>
            <a:r>
              <a:rPr lang="en-US" altLang="zh-TW" sz="3600" dirty="0">
                <a:solidFill>
                  <a:srgbClr val="00B0F0"/>
                </a:solidFill>
                <a:latin typeface="+mn-ea"/>
              </a:rPr>
              <a:t>throws global climate diplomacy into </a:t>
            </a:r>
            <a:r>
              <a:rPr lang="en-US" altLang="zh-TW" sz="3600" dirty="0">
                <a:solidFill>
                  <a:srgbClr val="FF0000"/>
                </a:solidFill>
                <a:latin typeface="+mn-ea"/>
              </a:rPr>
              <a:t>disarray</a:t>
            </a:r>
            <a:endParaRPr lang="x-none" altLang="zh-TW" sz="36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8" name="椭圆 37"/>
          <p:cNvSpPr/>
          <p:nvPr/>
        </p:nvSpPr>
        <p:spPr>
          <a:xfrm>
            <a:off x="-13189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3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30" name="文本框 41"/>
          <p:cNvSpPr txBox="1"/>
          <p:nvPr/>
        </p:nvSpPr>
        <p:spPr>
          <a:xfrm>
            <a:off x="1568385" y="432980"/>
            <a:ext cx="753443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 err="1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OpenIE</a:t>
            </a:r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（</a:t>
            </a:r>
            <a:r>
              <a:rPr lang="en-US" altLang="zh-TW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Open Information Extraction</a:t>
            </a:r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）</a:t>
            </a:r>
            <a:endParaRPr lang="zh-CN" altLang="en-US" sz="3600" b="1" dirty="0">
              <a:solidFill>
                <a:srgbClr val="414141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EE727CBC-C814-684B-B243-2F30074D12B6}"/>
              </a:ext>
            </a:extLst>
          </p:cNvPr>
          <p:cNvSpPr txBox="1"/>
          <p:nvPr/>
        </p:nvSpPr>
        <p:spPr>
          <a:xfrm>
            <a:off x="1718625" y="3543258"/>
            <a:ext cx="6399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>
                <a:latin typeface="+mn-ea"/>
              </a:rPr>
              <a:t>O1</a:t>
            </a:r>
          </a:p>
          <a:p>
            <a:endParaRPr lang="x-none" sz="2800" dirty="0"/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9426B10-836E-5F40-8373-678BD3F10944}"/>
              </a:ext>
            </a:extLst>
          </p:cNvPr>
          <p:cNvSpPr txBox="1"/>
          <p:nvPr/>
        </p:nvSpPr>
        <p:spPr>
          <a:xfrm>
            <a:off x="6106832" y="3572438"/>
            <a:ext cx="3970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>
                <a:latin typeface="+mn-ea"/>
              </a:rPr>
              <a:t>P</a:t>
            </a:r>
            <a:endParaRPr lang="x-none" sz="2800" dirty="0">
              <a:latin typeface="+mn-ea"/>
            </a:endParaRPr>
          </a:p>
          <a:p>
            <a:endParaRPr lang="x-none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18CFD5-53CE-CC4D-9BA5-FEC12B968C80}"/>
              </a:ext>
            </a:extLst>
          </p:cNvPr>
          <p:cNvSpPr txBox="1"/>
          <p:nvPr/>
        </p:nvSpPr>
        <p:spPr>
          <a:xfrm>
            <a:off x="10252152" y="354325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>
                <a:latin typeface="+mn-ea"/>
              </a:rPr>
              <a:t>O2</a:t>
            </a:r>
          </a:p>
        </p:txBody>
      </p:sp>
    </p:spTree>
    <p:extLst>
      <p:ext uri="{BB962C8B-B14F-4D97-AF65-F5344CB8AC3E}">
        <p14:creationId xmlns:p14="http://schemas.microsoft.com/office/powerpoint/2010/main" val="521260512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29" grpId="0"/>
          <p:bldP spid="3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29" grpId="0"/>
          <p:bldP spid="30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6981299" y="4228890"/>
            <a:ext cx="3562421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858204" y="4228890"/>
            <a:ext cx="3373582" cy="164085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5219954" y="1528081"/>
            <a:ext cx="2944629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96451" y="1518954"/>
            <a:ext cx="3373582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810503" y="1589247"/>
            <a:ext cx="2768666" cy="630672"/>
            <a:chOff x="2298920" y="2112335"/>
            <a:chExt cx="2768666" cy="630672"/>
          </a:xfrm>
        </p:grpSpPr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8DE6CD62-A5CF-42EF-B6BB-0447C20B7252}"/>
                </a:ext>
              </a:extLst>
            </p:cNvPr>
            <p:cNvSpPr txBox="1"/>
            <p:nvPr/>
          </p:nvSpPr>
          <p:spPr>
            <a:xfrm>
              <a:off x="2298920" y="2112335"/>
              <a:ext cx="2040341" cy="450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000" dirty="0">
                  <a:solidFill>
                    <a:srgbClr val="4F4D50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新聞標題及內文</a:t>
              </a:r>
              <a:endParaRPr lang="en-US" altLang="zh-CN" sz="20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03E0C68-DA60-417A-94AF-3E2A39D1D51A}"/>
                </a:ext>
              </a:extLst>
            </p:cNvPr>
            <p:cNvSpPr txBox="1"/>
            <p:nvPr/>
          </p:nvSpPr>
          <p:spPr>
            <a:xfrm>
              <a:off x="2447595" y="2474023"/>
              <a:ext cx="2619991" cy="268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zh-CN" altLang="en-US" sz="10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019FF47-DDC2-457A-8DCF-2CF80481F7B7}"/>
                </a:ext>
              </a:extLst>
            </p:cNvPr>
            <p:cNvCxnSpPr>
              <a:cxnSpLocks/>
            </p:cNvCxnSpPr>
            <p:nvPr/>
          </p:nvCxnSpPr>
          <p:spPr>
            <a:xfrm>
              <a:off x="2447595" y="2562523"/>
              <a:ext cx="373701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id="{0A2A686E-CC74-470D-B744-B97BE63F4889}"/>
              </a:ext>
            </a:extLst>
          </p:cNvPr>
          <p:cNvSpPr txBox="1"/>
          <p:nvPr/>
        </p:nvSpPr>
        <p:spPr>
          <a:xfrm>
            <a:off x="1453227" y="4639279"/>
            <a:ext cx="2619991" cy="808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TW" altLang="en-US" sz="40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新聞標題</a:t>
            </a:r>
            <a:endParaRPr lang="zh-CN" altLang="en-US" sz="4000" dirty="0">
              <a:solidFill>
                <a:srgbClr val="686769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CCEC28CF-7CAE-4E57-94D2-518AEA01353E}"/>
              </a:ext>
            </a:extLst>
          </p:cNvPr>
          <p:cNvSpPr txBox="1"/>
          <p:nvPr/>
        </p:nvSpPr>
        <p:spPr>
          <a:xfrm>
            <a:off x="6981300" y="4356991"/>
            <a:ext cx="3562421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TW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(O1</a:t>
            </a:r>
            <a:r>
              <a:rPr lang="zh-TW" altLang="en-US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，</a:t>
            </a:r>
            <a:r>
              <a:rPr lang="en-US" altLang="zh-TW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P</a:t>
            </a:r>
            <a:r>
              <a:rPr lang="zh-TW" altLang="en-US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，</a:t>
            </a:r>
            <a:r>
              <a:rPr lang="en-US" altLang="zh-TW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O2)</a:t>
            </a:r>
          </a:p>
          <a:p>
            <a:pPr algn="ctr">
              <a:lnSpc>
                <a:spcPct val="130000"/>
              </a:lnSpc>
            </a:pPr>
            <a:r>
              <a:rPr lang="zh-TW" altLang="en-US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主詞、動詞、受詞</a:t>
            </a:r>
            <a:endParaRPr lang="zh-CN" altLang="en-US" sz="3200" dirty="0">
              <a:solidFill>
                <a:srgbClr val="686769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1861DAE6-B03A-420F-AF13-68B60159014D}"/>
              </a:ext>
            </a:extLst>
          </p:cNvPr>
          <p:cNvSpPr txBox="1"/>
          <p:nvPr/>
        </p:nvSpPr>
        <p:spPr>
          <a:xfrm>
            <a:off x="5219955" y="1528081"/>
            <a:ext cx="29446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8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Word Embedding Model</a:t>
            </a:r>
          </a:p>
        </p:txBody>
      </p:sp>
      <p:sp>
        <p:nvSpPr>
          <p:cNvPr id="36" name="椭圆 35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68385" y="432980"/>
            <a:ext cx="527099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研究架構 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Word</a:t>
            </a:r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 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Embedding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233724" y="1534933"/>
            <a:ext cx="2619991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1" name="Picture 3" descr="A close up of a newspaper&#10;&#10;Description automatically generated">
            <a:extLst>
              <a:ext uri="{FF2B5EF4-FFF2-40B4-BE49-F238E27FC236}">
                <a16:creationId xmlns:a16="http://schemas.microsoft.com/office/drawing/2014/main" id="{6A056689-F244-9649-9A25-8C5B07A71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823" y="1575480"/>
            <a:ext cx="1305234" cy="1533807"/>
          </a:xfrm>
          <a:prstGeom prst="rect">
            <a:avLst/>
          </a:prstGeom>
        </p:spPr>
      </p:pic>
      <p:sp>
        <p:nvSpPr>
          <p:cNvPr id="71" name="文本框 55">
            <a:extLst>
              <a:ext uri="{FF2B5EF4-FFF2-40B4-BE49-F238E27FC236}">
                <a16:creationId xmlns:a16="http://schemas.microsoft.com/office/drawing/2014/main" id="{0A2A686E-CC74-470D-B744-B97BE63F4889}"/>
              </a:ext>
            </a:extLst>
          </p:cNvPr>
          <p:cNvSpPr txBox="1"/>
          <p:nvPr/>
        </p:nvSpPr>
        <p:spPr>
          <a:xfrm>
            <a:off x="9233723" y="1706496"/>
            <a:ext cx="2619991" cy="1297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Word Embedding</a:t>
            </a:r>
            <a:endParaRPr lang="zh-CN" altLang="en-US" sz="3200" dirty="0">
              <a:solidFill>
                <a:srgbClr val="686769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cxnSp>
        <p:nvCxnSpPr>
          <p:cNvPr id="9" name="直線單箭頭接點 8"/>
          <p:cNvCxnSpPr/>
          <p:nvPr/>
        </p:nvCxnSpPr>
        <p:spPr>
          <a:xfrm>
            <a:off x="4174424" y="2414477"/>
            <a:ext cx="941138" cy="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/>
          <p:cNvCxnSpPr/>
          <p:nvPr/>
        </p:nvCxnSpPr>
        <p:spPr>
          <a:xfrm>
            <a:off x="8228583" y="2414477"/>
            <a:ext cx="941138" cy="1"/>
          </a:xfrm>
          <a:prstGeom prst="straightConnector1">
            <a:avLst/>
          </a:prstGeom>
          <a:ln w="28575">
            <a:solidFill>
              <a:srgbClr val="1D4C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/>
          <p:cNvCxnSpPr/>
          <p:nvPr/>
        </p:nvCxnSpPr>
        <p:spPr>
          <a:xfrm>
            <a:off x="4644993" y="5043332"/>
            <a:ext cx="2047275" cy="0"/>
          </a:xfrm>
          <a:prstGeom prst="straightConnector1">
            <a:avLst/>
          </a:prstGeom>
          <a:ln w="28575">
            <a:solidFill>
              <a:srgbClr val="1D4C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單箭頭接點 74"/>
          <p:cNvCxnSpPr/>
          <p:nvPr/>
        </p:nvCxnSpPr>
        <p:spPr>
          <a:xfrm flipH="1" flipV="1">
            <a:off x="7245928" y="3428976"/>
            <a:ext cx="609599" cy="659844"/>
          </a:xfrm>
          <a:prstGeom prst="straightConnector1">
            <a:avLst/>
          </a:prstGeom>
          <a:ln w="28575">
            <a:solidFill>
              <a:srgbClr val="1D4C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5148855" y="4609576"/>
            <a:ext cx="933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err="1">
                <a:latin typeface="+mn-ea"/>
              </a:rPr>
              <a:t>OpenIE</a:t>
            </a:r>
            <a:endParaRPr lang="zh-TW" altLang="en-US" sz="2000" dirty="0">
              <a:latin typeface="+mn-ea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4063243" y="2039435"/>
            <a:ext cx="1156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+mn-ea"/>
              </a:rPr>
              <a:t>Skip-Gram</a:t>
            </a:r>
            <a:endParaRPr lang="zh-TW" altLang="en-US" dirty="0">
              <a:latin typeface="+mn-ea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8228583" y="2018986"/>
            <a:ext cx="939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+mn-ea"/>
              </a:rPr>
              <a:t>Average</a:t>
            </a:r>
            <a:endParaRPr lang="zh-TW" altLang="en-US" dirty="0">
              <a:latin typeface="+mn-ea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9025385" y="3256755"/>
            <a:ext cx="3036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+mn-ea"/>
              </a:rPr>
              <a:t>(O1, P, O2)</a:t>
            </a:r>
            <a:r>
              <a:rPr lang="zh-TW" altLang="en-US" dirty="0">
                <a:latin typeface="+mn-ea"/>
              </a:rPr>
              <a:t>的</a:t>
            </a:r>
            <a:r>
              <a:rPr lang="en-US" altLang="zh-TW" dirty="0">
                <a:latin typeface="+mn-ea"/>
              </a:rPr>
              <a:t>Word</a:t>
            </a:r>
            <a:r>
              <a:rPr lang="zh-TW" altLang="en-US" dirty="0">
                <a:latin typeface="+mn-ea"/>
              </a:rPr>
              <a:t> </a:t>
            </a:r>
            <a:r>
              <a:rPr lang="en-US" altLang="zh-TW" dirty="0">
                <a:latin typeface="+mn-ea"/>
              </a:rPr>
              <a:t>Embedding</a:t>
            </a:r>
            <a:endParaRPr lang="zh-TW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77188254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  <p:bldP spid="41" grpId="0" animBg="1"/>
          <p:bldP spid="36" grpId="0" animBg="1"/>
          <p:bldP spid="37" grpId="0" animBg="1"/>
          <p:bldP spid="38" grpId="0"/>
          <p:bldP spid="46" grpId="0"/>
          <p:bldP spid="3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  <p:bldP spid="41" grpId="0" animBg="1"/>
          <p:bldP spid="36" grpId="0" animBg="1"/>
          <p:bldP spid="37" grpId="0" animBg="1"/>
          <p:bldP spid="38" grpId="0"/>
          <p:bldP spid="46" grpId="0"/>
          <p:bldP spid="39" grpId="0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03E0C68-DA60-417A-94AF-3E2A39D1D51A}"/>
              </a:ext>
            </a:extLst>
          </p:cNvPr>
          <p:cNvSpPr txBox="1"/>
          <p:nvPr/>
        </p:nvSpPr>
        <p:spPr>
          <a:xfrm>
            <a:off x="819934" y="2205863"/>
            <a:ext cx="10917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rgbClr val="FF0000"/>
                </a:solidFill>
                <a:latin typeface="+mn-ea"/>
              </a:rPr>
              <a:t>Coronavirus</a:t>
            </a:r>
            <a:r>
              <a:rPr lang="en-US" altLang="zh-TW" sz="3600" dirty="0">
                <a:latin typeface="+mn-ea"/>
              </a:rPr>
              <a:t> </a:t>
            </a:r>
            <a:r>
              <a:rPr lang="en-US" altLang="zh-TW" sz="3600" dirty="0">
                <a:solidFill>
                  <a:srgbClr val="00B0F0"/>
                </a:solidFill>
                <a:latin typeface="+mn-ea"/>
              </a:rPr>
              <a:t>throws global climate diplomacy into </a:t>
            </a:r>
            <a:r>
              <a:rPr lang="en-US" altLang="zh-TW" sz="3600" dirty="0">
                <a:solidFill>
                  <a:srgbClr val="FF0000"/>
                </a:solidFill>
                <a:latin typeface="+mn-ea"/>
              </a:rPr>
              <a:t>disarray</a:t>
            </a:r>
            <a:endParaRPr lang="x-none" altLang="zh-TW" sz="36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8" name="椭圆 37"/>
          <p:cNvSpPr/>
          <p:nvPr/>
        </p:nvSpPr>
        <p:spPr>
          <a:xfrm>
            <a:off x="-13189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3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30" name="文本框 41"/>
          <p:cNvSpPr txBox="1"/>
          <p:nvPr/>
        </p:nvSpPr>
        <p:spPr>
          <a:xfrm>
            <a:off x="1568385" y="432980"/>
            <a:ext cx="7576113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3600" b="1" dirty="0" err="1">
                <a:solidFill>
                  <a:srgbClr val="414141"/>
                </a:solidFill>
                <a:latin typeface="+mn-ea"/>
              </a:rPr>
              <a:t>OpenIE</a:t>
            </a:r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（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Open Information Extraction</a:t>
            </a:r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）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EE727CBC-C814-684B-B243-2F30074D12B6}"/>
              </a:ext>
            </a:extLst>
          </p:cNvPr>
          <p:cNvSpPr txBox="1"/>
          <p:nvPr/>
        </p:nvSpPr>
        <p:spPr>
          <a:xfrm>
            <a:off x="1700632" y="3049383"/>
            <a:ext cx="6399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>
                <a:latin typeface="+mn-ea"/>
              </a:rPr>
              <a:t>O1</a:t>
            </a:r>
          </a:p>
          <a:p>
            <a:endParaRPr lang="x-none" sz="2800" dirty="0"/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9426B10-836E-5F40-8373-678BD3F10944}"/>
              </a:ext>
            </a:extLst>
          </p:cNvPr>
          <p:cNvSpPr txBox="1"/>
          <p:nvPr/>
        </p:nvSpPr>
        <p:spPr>
          <a:xfrm>
            <a:off x="6080406" y="3066204"/>
            <a:ext cx="3970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>
                <a:latin typeface="+mn-ea"/>
              </a:rPr>
              <a:t>P</a:t>
            </a:r>
            <a:endParaRPr lang="x-none" sz="2800" dirty="0">
              <a:latin typeface="+mn-ea"/>
            </a:endParaRPr>
          </a:p>
          <a:p>
            <a:endParaRPr lang="x-none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18CFD5-53CE-CC4D-9BA5-FEC12B968C80}"/>
              </a:ext>
            </a:extLst>
          </p:cNvPr>
          <p:cNvSpPr txBox="1"/>
          <p:nvPr/>
        </p:nvSpPr>
        <p:spPr>
          <a:xfrm>
            <a:off x="10217293" y="3020037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>
                <a:latin typeface="+mn-ea"/>
              </a:rPr>
              <a:t>O2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1451366" y="3863557"/>
            <a:ext cx="11384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dirty="0">
                <a:latin typeface="+mn-ea"/>
              </a:rPr>
              <a:t>O1</a:t>
            </a:r>
          </a:p>
          <a:p>
            <a:pPr algn="ctr"/>
            <a:r>
              <a:rPr lang="en-US" altLang="zh-TW" sz="2400" dirty="0">
                <a:latin typeface="+mn-ea"/>
              </a:rPr>
              <a:t>(1, 500)</a:t>
            </a:r>
            <a:endParaRPr lang="zh-TW" altLang="en-US" sz="2400" dirty="0">
              <a:latin typeface="+mn-ea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451366" y="5661185"/>
            <a:ext cx="11384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dirty="0">
                <a:latin typeface="+mn-ea"/>
              </a:rPr>
              <a:t>O1</a:t>
            </a:r>
          </a:p>
          <a:p>
            <a:pPr algn="ctr"/>
            <a:r>
              <a:rPr lang="en-US" altLang="zh-TW" sz="2400" dirty="0">
                <a:latin typeface="+mn-ea"/>
              </a:rPr>
              <a:t>(1, 500)</a:t>
            </a:r>
            <a:endParaRPr lang="zh-TW" altLang="en-US" sz="2400" dirty="0">
              <a:latin typeface="+mn-ea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555006" y="3841191"/>
            <a:ext cx="14478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dirty="0">
                <a:latin typeface="+mn-ea"/>
              </a:rPr>
              <a:t>P</a:t>
            </a:r>
          </a:p>
          <a:p>
            <a:pPr algn="ctr"/>
            <a:r>
              <a:rPr lang="en-US" altLang="zh-TW" sz="2400" dirty="0">
                <a:latin typeface="+mn-ea"/>
              </a:rPr>
              <a:t>(1, 500)*5</a:t>
            </a:r>
            <a:endParaRPr lang="zh-TW" altLang="en-US" sz="2400" dirty="0">
              <a:latin typeface="+mn-ea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698653" y="5661185"/>
            <a:ext cx="11384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dirty="0">
                <a:latin typeface="+mn-ea"/>
              </a:rPr>
              <a:t>P</a:t>
            </a:r>
          </a:p>
          <a:p>
            <a:pPr algn="ctr"/>
            <a:r>
              <a:rPr lang="en-US" altLang="zh-TW" sz="2400" dirty="0">
                <a:latin typeface="+mn-ea"/>
              </a:rPr>
              <a:t>(1, 500)</a:t>
            </a:r>
            <a:endParaRPr lang="zh-TW" altLang="en-US" sz="2400" dirty="0">
              <a:latin typeface="+mn-ea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9968025" y="3742728"/>
            <a:ext cx="11384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dirty="0">
                <a:latin typeface="+mn-ea"/>
              </a:rPr>
              <a:t>O2</a:t>
            </a:r>
          </a:p>
          <a:p>
            <a:pPr algn="ctr"/>
            <a:r>
              <a:rPr lang="en-US" altLang="zh-TW" sz="2400" dirty="0">
                <a:latin typeface="+mn-ea"/>
              </a:rPr>
              <a:t>(1, 500)</a:t>
            </a:r>
            <a:endParaRPr lang="zh-TW" altLang="en-US" sz="2400" dirty="0">
              <a:latin typeface="+mn-ea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9945940" y="5561007"/>
            <a:ext cx="11384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dirty="0">
                <a:latin typeface="+mn-ea"/>
              </a:rPr>
              <a:t>O2</a:t>
            </a:r>
          </a:p>
          <a:p>
            <a:pPr algn="ctr"/>
            <a:r>
              <a:rPr lang="en-US" altLang="zh-TW" sz="2400" dirty="0">
                <a:latin typeface="+mn-ea"/>
              </a:rPr>
              <a:t>(1, 500)</a:t>
            </a:r>
            <a:endParaRPr lang="zh-TW" altLang="en-US" sz="2400" dirty="0">
              <a:latin typeface="+mn-ea"/>
            </a:endParaRPr>
          </a:p>
        </p:txBody>
      </p:sp>
      <p:cxnSp>
        <p:nvCxnSpPr>
          <p:cNvPr id="4" name="直線單箭頭接點 3"/>
          <p:cNvCxnSpPr/>
          <p:nvPr/>
        </p:nvCxnSpPr>
        <p:spPr>
          <a:xfrm>
            <a:off x="6267879" y="4735058"/>
            <a:ext cx="0" cy="825949"/>
          </a:xfrm>
          <a:prstGeom prst="straightConnector1">
            <a:avLst/>
          </a:prstGeom>
          <a:ln w="28575">
            <a:solidFill>
              <a:srgbClr val="1D4C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/>
          <p:cNvSpPr txBox="1"/>
          <p:nvPr/>
        </p:nvSpPr>
        <p:spPr>
          <a:xfrm>
            <a:off x="6488274" y="496336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Average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50331158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29" grpId="0"/>
          <p:bldP spid="3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29" grpId="0"/>
          <p:bldP spid="30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任意多边形 61"/>
          <p:cNvSpPr/>
          <p:nvPr/>
        </p:nvSpPr>
        <p:spPr>
          <a:xfrm>
            <a:off x="1072926" y="-8632"/>
            <a:ext cx="10639698" cy="6866632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39698" h="6866632">
                <a:moveTo>
                  <a:pt x="1572046" y="0"/>
                </a:moveTo>
                <a:lnTo>
                  <a:pt x="5264571" y="0"/>
                </a:lnTo>
                <a:lnTo>
                  <a:pt x="7486457" y="0"/>
                </a:lnTo>
                <a:lnTo>
                  <a:pt x="10639698" y="0"/>
                </a:lnTo>
                <a:lnTo>
                  <a:pt x="10639698" y="6857554"/>
                </a:lnTo>
                <a:lnTo>
                  <a:pt x="7496924" y="6857554"/>
                </a:lnTo>
                <a:lnTo>
                  <a:pt x="7486457" y="6866632"/>
                </a:ln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close/>
              </a:path>
            </a:pathLst>
          </a:custGeom>
          <a:solidFill>
            <a:srgbClr val="1D4C7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39" name="任意多边形 38"/>
          <p:cNvSpPr/>
          <p:nvPr/>
        </p:nvSpPr>
        <p:spPr>
          <a:xfrm>
            <a:off x="1551509" y="-8632"/>
            <a:ext cx="10639698" cy="6866632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39698" h="6866632">
                <a:moveTo>
                  <a:pt x="1572046" y="0"/>
                </a:moveTo>
                <a:lnTo>
                  <a:pt x="5264571" y="0"/>
                </a:lnTo>
                <a:lnTo>
                  <a:pt x="7486457" y="0"/>
                </a:lnTo>
                <a:lnTo>
                  <a:pt x="10639698" y="0"/>
                </a:lnTo>
                <a:lnTo>
                  <a:pt x="10639698" y="6857554"/>
                </a:lnTo>
                <a:lnTo>
                  <a:pt x="7496924" y="6857554"/>
                </a:lnTo>
                <a:lnTo>
                  <a:pt x="7486457" y="6866632"/>
                </a:ln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close/>
              </a:path>
            </a:pathLst>
          </a:custGeom>
          <a:blipFill dpi="0"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9224" t="-15381" r="1" b="-7775"/>
            </a:stretch>
          </a:blipFill>
          <a:ln>
            <a:noFill/>
          </a:ln>
          <a:effectLst>
            <a:outerShdw blurRad="3683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780162" y="629665"/>
            <a:ext cx="4731596" cy="9603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0" dist="190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 rot="5400000">
            <a:off x="1147717" y="3042765"/>
            <a:ext cx="4136750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4800" dirty="0">
                <a:solidFill>
                  <a:srgbClr val="595959">
                    <a:alpha val="29000"/>
                  </a:srgbClr>
                </a:solidFill>
                <a:latin typeface="方正大标宋简体" panose="03000509000000000000" pitchFamily="65" charset="-122"/>
                <a:ea typeface="方正大标宋简体" panose="03000509000000000000" pitchFamily="65" charset="-122"/>
              </a:rPr>
              <a:t>CONTENTS</a:t>
            </a:r>
            <a:endParaRPr lang="zh-CN" altLang="en-US" sz="4800" dirty="0">
              <a:solidFill>
                <a:srgbClr val="595959">
                  <a:alpha val="29000"/>
                </a:srgbClr>
              </a:solidFill>
              <a:latin typeface="方正大标宋简体" panose="03000509000000000000" pitchFamily="65" charset="-122"/>
              <a:ea typeface="方正大标宋简体" panose="03000509000000000000" pitchFamily="65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3525433" y="2396433"/>
            <a:ext cx="909515" cy="212365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6600" b="1" dirty="0">
                <a:solidFill>
                  <a:srgbClr val="1D4C77"/>
                </a:solidFill>
                <a:ea typeface="方正黑体简体" panose="02010601030101010101" pitchFamily="2" charset="-122"/>
              </a:rPr>
              <a:t>目</a:t>
            </a:r>
            <a:r>
              <a:rPr lang="zh-TW" altLang="en-US" sz="6600" b="1" dirty="0">
                <a:solidFill>
                  <a:srgbClr val="1D4C77"/>
                </a:solidFill>
                <a:ea typeface="方正黑体简体" panose="02010601030101010101" pitchFamily="2" charset="-122"/>
              </a:rPr>
              <a:t>錄</a:t>
            </a:r>
            <a:endParaRPr lang="zh-CN" altLang="en-US" sz="6600" b="1" dirty="0">
              <a:solidFill>
                <a:srgbClr val="1D4C77"/>
              </a:solidFill>
              <a:ea typeface="方正黑体简体" panose="02010601030101010101" pitchFamily="2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5914751" y="793376"/>
            <a:ext cx="2892331" cy="663726"/>
            <a:chOff x="5591150" y="1338211"/>
            <a:chExt cx="2892331" cy="663726"/>
          </a:xfrm>
        </p:grpSpPr>
        <p:sp>
          <p:nvSpPr>
            <p:cNvPr id="8" name="文本框 7"/>
            <p:cNvSpPr txBox="1"/>
            <p:nvPr/>
          </p:nvSpPr>
          <p:spPr>
            <a:xfrm>
              <a:off x="6503452" y="1402624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x-none" altLang="zh-TW" sz="2800" dirty="0">
                  <a:latin typeface="+mn-ea"/>
                </a:rPr>
                <a:t>背景、動機</a:t>
              </a:r>
            </a:p>
          </p:txBody>
        </p:sp>
        <p:sp>
          <p:nvSpPr>
            <p:cNvPr id="41" name="椭圆 40"/>
            <p:cNvSpPr/>
            <p:nvPr/>
          </p:nvSpPr>
          <p:spPr>
            <a:xfrm>
              <a:off x="5591150" y="1338211"/>
              <a:ext cx="663726" cy="66372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2800" b="1" dirty="0">
                  <a:solidFill>
                    <a:srgbClr val="1D4C77"/>
                  </a:solidFill>
                  <a:latin typeface="Agency FB" panose="020B0503020202020204" pitchFamily="34" charset="0"/>
                  <a:ea typeface="方正黑体简体" panose="02010601030101010101" pitchFamily="2" charset="-122"/>
                </a:rPr>
                <a:t>01</a:t>
              </a:r>
              <a:endParaRPr lang="zh-CN" altLang="en-US" sz="2800" b="1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endParaRPr>
            </a:p>
          </p:txBody>
        </p:sp>
      </p:grpSp>
      <p:sp>
        <p:nvSpPr>
          <p:cNvPr id="31" name="矩形 30"/>
          <p:cNvSpPr/>
          <p:nvPr/>
        </p:nvSpPr>
        <p:spPr>
          <a:xfrm>
            <a:off x="5780162" y="1823729"/>
            <a:ext cx="4731596" cy="9603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0" dist="190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5780907" y="2985832"/>
            <a:ext cx="4731596" cy="9603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0" dist="190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5811524" y="4178129"/>
            <a:ext cx="4731596" cy="9603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0" dist="190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930918" y="1979755"/>
            <a:ext cx="2529572" cy="663726"/>
            <a:chOff x="5591150" y="1338211"/>
            <a:chExt cx="2529572" cy="663726"/>
          </a:xfrm>
        </p:grpSpPr>
        <p:sp>
          <p:nvSpPr>
            <p:cNvPr id="64" name="文本框 63"/>
            <p:cNvSpPr txBox="1"/>
            <p:nvPr/>
          </p:nvSpPr>
          <p:spPr>
            <a:xfrm>
              <a:off x="6499765" y="1400735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x-none" altLang="zh-TW" sz="2800" dirty="0"/>
                <a:t>資料來源</a:t>
              </a:r>
            </a:p>
          </p:txBody>
        </p:sp>
        <p:sp>
          <p:nvSpPr>
            <p:cNvPr id="38" name="椭圆 37"/>
            <p:cNvSpPr/>
            <p:nvPr/>
          </p:nvSpPr>
          <p:spPr>
            <a:xfrm>
              <a:off x="5591150" y="1338211"/>
              <a:ext cx="663726" cy="66372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2800" b="1" dirty="0">
                  <a:solidFill>
                    <a:srgbClr val="1D4C77"/>
                  </a:solidFill>
                  <a:latin typeface="Agency FB" panose="020B0503020202020204" pitchFamily="34" charset="0"/>
                  <a:ea typeface="方正黑体简体" panose="02010601030101010101" pitchFamily="2" charset="-122"/>
                </a:rPr>
                <a:t>02</a:t>
              </a:r>
              <a:endParaRPr lang="zh-CN" altLang="en-US" sz="2800" b="1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5950840" y="3134129"/>
            <a:ext cx="3231482" cy="663726"/>
            <a:chOff x="5591150" y="1338211"/>
            <a:chExt cx="3231482" cy="663726"/>
          </a:xfrm>
        </p:grpSpPr>
        <p:sp>
          <p:nvSpPr>
            <p:cNvPr id="69" name="文本框 68"/>
            <p:cNvSpPr txBox="1"/>
            <p:nvPr/>
          </p:nvSpPr>
          <p:spPr>
            <a:xfrm>
              <a:off x="6483530" y="1367156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x-none" altLang="zh-TW" sz="2800" dirty="0"/>
                <a:t>股價預測方法</a:t>
              </a:r>
            </a:p>
          </p:txBody>
        </p:sp>
        <p:sp>
          <p:nvSpPr>
            <p:cNvPr id="67" name="椭圆 66"/>
            <p:cNvSpPr/>
            <p:nvPr/>
          </p:nvSpPr>
          <p:spPr>
            <a:xfrm>
              <a:off x="5591150" y="1338211"/>
              <a:ext cx="663726" cy="66372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2800" b="1" dirty="0">
                  <a:solidFill>
                    <a:srgbClr val="1D4C77"/>
                  </a:solidFill>
                  <a:latin typeface="Agency FB" panose="020B0503020202020204" pitchFamily="34" charset="0"/>
                  <a:ea typeface="方正黑体简体" panose="02010601030101010101" pitchFamily="2" charset="-122"/>
                </a:rPr>
                <a:t>03</a:t>
              </a:r>
              <a:endParaRPr lang="zh-CN" altLang="en-US" sz="2800" b="1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5930918" y="4326402"/>
            <a:ext cx="2533259" cy="663726"/>
            <a:chOff x="5591150" y="1338211"/>
            <a:chExt cx="2533259" cy="663726"/>
          </a:xfrm>
        </p:grpSpPr>
        <p:sp>
          <p:nvSpPr>
            <p:cNvPr id="74" name="文本框 73"/>
            <p:cNvSpPr txBox="1"/>
            <p:nvPr/>
          </p:nvSpPr>
          <p:spPr>
            <a:xfrm>
              <a:off x="6503452" y="1408464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x-none" altLang="zh-TW" sz="2800" dirty="0"/>
                <a:t>預測結果</a:t>
              </a:r>
            </a:p>
          </p:txBody>
        </p:sp>
        <p:sp>
          <p:nvSpPr>
            <p:cNvPr id="72" name="椭圆 71"/>
            <p:cNvSpPr/>
            <p:nvPr/>
          </p:nvSpPr>
          <p:spPr>
            <a:xfrm>
              <a:off x="5591150" y="1338211"/>
              <a:ext cx="663726" cy="66372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2800" b="1" dirty="0">
                  <a:solidFill>
                    <a:srgbClr val="1D4C77"/>
                  </a:solidFill>
                  <a:latin typeface="Agency FB" panose="020B0503020202020204" pitchFamily="34" charset="0"/>
                  <a:ea typeface="方正黑体简体" panose="02010601030101010101" pitchFamily="2" charset="-122"/>
                </a:rPr>
                <a:t>04</a:t>
              </a:r>
              <a:endParaRPr lang="zh-CN" altLang="en-US" sz="2800" b="1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5849122" y="5290849"/>
            <a:ext cx="4731596" cy="9603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0" dist="190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69"/>
          <p:cNvGrpSpPr/>
          <p:nvPr/>
        </p:nvGrpSpPr>
        <p:grpSpPr>
          <a:xfrm>
            <a:off x="5930918" y="5446875"/>
            <a:ext cx="1811426" cy="663726"/>
            <a:chOff x="5591150" y="1338211"/>
            <a:chExt cx="1811426" cy="663726"/>
          </a:xfrm>
        </p:grpSpPr>
        <p:sp>
          <p:nvSpPr>
            <p:cNvPr id="46" name="文本框 73"/>
            <p:cNvSpPr txBox="1"/>
            <p:nvPr/>
          </p:nvSpPr>
          <p:spPr>
            <a:xfrm>
              <a:off x="6499765" y="1400735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x-none" altLang="zh-TW" sz="2800" dirty="0"/>
                <a:t>結論</a:t>
              </a:r>
            </a:p>
          </p:txBody>
        </p:sp>
        <p:sp>
          <p:nvSpPr>
            <p:cNvPr id="44" name="椭圆 71"/>
            <p:cNvSpPr/>
            <p:nvPr/>
          </p:nvSpPr>
          <p:spPr>
            <a:xfrm>
              <a:off x="5591150" y="1338211"/>
              <a:ext cx="663726" cy="66372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2800" b="1" dirty="0">
                  <a:solidFill>
                    <a:srgbClr val="1D4C77"/>
                  </a:solidFill>
                  <a:latin typeface="Agency FB" panose="020B0503020202020204" pitchFamily="34" charset="0"/>
                  <a:ea typeface="方正黑体简体" panose="02010601030101010101" pitchFamily="2" charset="-122"/>
                </a:rPr>
                <a:t>0</a:t>
              </a:r>
              <a:r>
                <a:rPr lang="en-US" altLang="zh-TW" sz="2800" b="1" dirty="0">
                  <a:solidFill>
                    <a:srgbClr val="1D4C77"/>
                  </a:solidFill>
                  <a:latin typeface="Agency FB" panose="020B0503020202020204" pitchFamily="34" charset="0"/>
                  <a:ea typeface="方正黑体简体" panose="02010601030101010101" pitchFamily="2" charset="-122"/>
                </a:rPr>
                <a:t>5</a:t>
              </a:r>
              <a:endParaRPr lang="zh-CN" altLang="en-US" sz="2800" b="1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5792387"/>
      </p:ext>
    </p:extLst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3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4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7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8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1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2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5" dur="75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6" dur="75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2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3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4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2" grpId="0" animBg="1"/>
          <p:bldP spid="39" grpId="0" animBg="1"/>
          <p:bldP spid="27" grpId="0" animBg="1"/>
          <p:bldP spid="36" grpId="0"/>
          <p:bldP spid="40" grpId="0"/>
          <p:bldP spid="31" grpId="0" animBg="1"/>
          <p:bldP spid="32" grpId="0" animBg="1"/>
          <p:bldP spid="42" grpId="0" animBg="1"/>
          <p:bldP spid="3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75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2" grpId="0" animBg="1"/>
          <p:bldP spid="39" grpId="0" animBg="1"/>
          <p:bldP spid="27" grpId="0" animBg="1"/>
          <p:bldP spid="36" grpId="0"/>
          <p:bldP spid="40" grpId="0"/>
          <p:bldP spid="31" grpId="0" animBg="1"/>
          <p:bldP spid="32" grpId="0" animBg="1"/>
          <p:bldP spid="42" grpId="0" animBg="1"/>
          <p:bldP spid="30" grpId="0" animBg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97247" y="3578576"/>
            <a:ext cx="2123293" cy="2133145"/>
            <a:chOff x="1019908" y="3221741"/>
            <a:chExt cx="2123293" cy="2133145"/>
          </a:xfrm>
        </p:grpSpPr>
        <p:grpSp>
          <p:nvGrpSpPr>
            <p:cNvPr id="6" name="组合 5"/>
            <p:cNvGrpSpPr/>
            <p:nvPr/>
          </p:nvGrpSpPr>
          <p:grpSpPr>
            <a:xfrm>
              <a:off x="1019908" y="3221741"/>
              <a:ext cx="2123293" cy="2133145"/>
              <a:chOff x="1019908" y="2923795"/>
              <a:chExt cx="2123293" cy="2133145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1019908" y="2923795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517268" y="4533118"/>
                <a:ext cx="1625933" cy="523822"/>
              </a:xfrm>
              <a:prstGeom prst="rect">
                <a:avLst/>
              </a:prstGeom>
              <a:solidFill>
                <a:srgbClr val="1D4C77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TextBox 7">
              <a:extLst>
                <a:ext uri="{FF2B5EF4-FFF2-40B4-BE49-F238E27FC236}">
                  <a16:creationId xmlns:a16="http://schemas.microsoft.com/office/drawing/2014/main" id="{D560C46C-2D35-4D3B-AC62-10B674442350}"/>
                </a:ext>
              </a:extLst>
            </p:cNvPr>
            <p:cNvSpPr txBox="1"/>
            <p:nvPr/>
          </p:nvSpPr>
          <p:spPr>
            <a:xfrm>
              <a:off x="1517268" y="4898692"/>
              <a:ext cx="1605795" cy="372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TW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1</a:t>
              </a:r>
              <a:endParaRPr lang="en-US" altLang="zh-CN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2B5AEE0-D7CD-4D0A-99A1-942A27D36C2F}"/>
                </a:ext>
              </a:extLst>
            </p:cNvPr>
            <p:cNvSpPr txBox="1"/>
            <p:nvPr/>
          </p:nvSpPr>
          <p:spPr>
            <a:xfrm>
              <a:off x="1204538" y="3391019"/>
              <a:ext cx="1613369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TW" altLang="en-US" sz="48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爬蟲</a:t>
              </a:r>
              <a:endParaRPr lang="zh-CN" altLang="en-US" sz="48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482863" y="3578576"/>
            <a:ext cx="2123293" cy="2133145"/>
            <a:chOff x="6605524" y="3221741"/>
            <a:chExt cx="2123293" cy="2133145"/>
          </a:xfrm>
        </p:grpSpPr>
        <p:grpSp>
          <p:nvGrpSpPr>
            <p:cNvPr id="37" name="组合 36"/>
            <p:cNvGrpSpPr/>
            <p:nvPr/>
          </p:nvGrpSpPr>
          <p:grpSpPr>
            <a:xfrm>
              <a:off x="6605524" y="3221741"/>
              <a:ext cx="2123293" cy="2133145"/>
              <a:chOff x="1019908" y="2923795"/>
              <a:chExt cx="2123293" cy="2133145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1019908" y="2923795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1517268" y="4533118"/>
                <a:ext cx="1625933" cy="523822"/>
              </a:xfrm>
              <a:prstGeom prst="rect">
                <a:avLst/>
              </a:prstGeom>
              <a:solidFill>
                <a:srgbClr val="1D4C77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8D3DFAD3-9EA7-44A4-A79B-642536FC8D88}"/>
                </a:ext>
              </a:extLst>
            </p:cNvPr>
            <p:cNvSpPr txBox="1"/>
            <p:nvPr/>
          </p:nvSpPr>
          <p:spPr>
            <a:xfrm>
              <a:off x="7102884" y="4898692"/>
              <a:ext cx="1600200" cy="345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3</a:t>
              </a:r>
              <a:endParaRPr lang="zh-CN" altLang="en-US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B9F776A7-E295-4EA8-8D32-9BE7D8D75BDE}"/>
                </a:ext>
              </a:extLst>
            </p:cNvPr>
            <p:cNvSpPr txBox="1"/>
            <p:nvPr/>
          </p:nvSpPr>
          <p:spPr>
            <a:xfrm>
              <a:off x="6712625" y="3391019"/>
              <a:ext cx="1613369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Event Embedding</a:t>
              </a:r>
              <a:endParaRPr lang="zh-CN" altLang="en-US" sz="24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690055" y="3475641"/>
            <a:ext cx="2123294" cy="2052349"/>
            <a:chOff x="3812716" y="3118806"/>
            <a:chExt cx="2123294" cy="2052349"/>
          </a:xfrm>
        </p:grpSpPr>
        <p:grpSp>
          <p:nvGrpSpPr>
            <p:cNvPr id="25" name="组合 24"/>
            <p:cNvGrpSpPr/>
            <p:nvPr/>
          </p:nvGrpSpPr>
          <p:grpSpPr>
            <a:xfrm>
              <a:off x="3812716" y="3118806"/>
              <a:ext cx="2123293" cy="2052349"/>
              <a:chOff x="1019908" y="2860237"/>
              <a:chExt cx="2123293" cy="2052349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019908" y="3041643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1517268" y="2860237"/>
                <a:ext cx="1625933" cy="523822"/>
              </a:xfrm>
              <a:prstGeom prst="rect">
                <a:avLst/>
              </a:prstGeom>
              <a:solidFill>
                <a:srgbClr val="4F4D50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472C4169-6324-4E7B-8E96-1C36B5824CE3}"/>
                </a:ext>
              </a:extLst>
            </p:cNvPr>
            <p:cNvSpPr txBox="1"/>
            <p:nvPr/>
          </p:nvSpPr>
          <p:spPr>
            <a:xfrm>
              <a:off x="3991140" y="3726947"/>
              <a:ext cx="1613369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TW" sz="24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Word Embedding</a:t>
              </a:r>
              <a:endParaRPr lang="zh-CN" altLang="en-US" sz="24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4" name="TextBox 7">
              <a:extLst>
                <a:ext uri="{FF2B5EF4-FFF2-40B4-BE49-F238E27FC236}">
                  <a16:creationId xmlns:a16="http://schemas.microsoft.com/office/drawing/2014/main" id="{8CC1CC6C-1539-43BE-AE50-589324770CA5}"/>
                </a:ext>
              </a:extLst>
            </p:cNvPr>
            <p:cNvSpPr txBox="1"/>
            <p:nvPr/>
          </p:nvSpPr>
          <p:spPr>
            <a:xfrm>
              <a:off x="4310076" y="3198295"/>
              <a:ext cx="1625934" cy="345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2</a:t>
              </a:r>
              <a:endParaRPr lang="zh-CN" altLang="en-US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275669" y="3475641"/>
            <a:ext cx="2123294" cy="2052349"/>
            <a:chOff x="9398330" y="3118806"/>
            <a:chExt cx="2123294" cy="2052349"/>
          </a:xfrm>
        </p:grpSpPr>
        <p:grpSp>
          <p:nvGrpSpPr>
            <p:cNvPr id="42" name="组合 41"/>
            <p:cNvGrpSpPr/>
            <p:nvPr/>
          </p:nvGrpSpPr>
          <p:grpSpPr>
            <a:xfrm>
              <a:off x="9398331" y="3118806"/>
              <a:ext cx="2123293" cy="2052349"/>
              <a:chOff x="1019908" y="2860237"/>
              <a:chExt cx="2123293" cy="2052349"/>
            </a:xfrm>
          </p:grpSpPr>
          <p:sp>
            <p:nvSpPr>
              <p:cNvPr id="44" name="矩形 43"/>
              <p:cNvSpPr/>
              <p:nvPr/>
            </p:nvSpPr>
            <p:spPr>
              <a:xfrm>
                <a:off x="1019908" y="3041643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1517268" y="2860237"/>
                <a:ext cx="1625933" cy="523822"/>
              </a:xfrm>
              <a:prstGeom prst="rect">
                <a:avLst/>
              </a:prstGeom>
              <a:solidFill>
                <a:srgbClr val="4F4D50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A421797-3474-4333-84B4-D8A05134F4F5}"/>
                </a:ext>
              </a:extLst>
            </p:cNvPr>
            <p:cNvSpPr txBox="1"/>
            <p:nvPr/>
          </p:nvSpPr>
          <p:spPr>
            <a:xfrm>
              <a:off x="9398330" y="3869429"/>
              <a:ext cx="1910861" cy="732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TW" altLang="en-US" sz="32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股價預測</a:t>
              </a:r>
              <a:endParaRPr lang="zh-CN" altLang="en-US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6" name="TextBox 7">
              <a:extLst>
                <a:ext uri="{FF2B5EF4-FFF2-40B4-BE49-F238E27FC236}">
                  <a16:creationId xmlns:a16="http://schemas.microsoft.com/office/drawing/2014/main" id="{992BC219-5702-45D9-BE09-15B647B233BB}"/>
                </a:ext>
              </a:extLst>
            </p:cNvPr>
            <p:cNvSpPr txBox="1"/>
            <p:nvPr/>
          </p:nvSpPr>
          <p:spPr>
            <a:xfrm>
              <a:off x="9895690" y="3198295"/>
              <a:ext cx="1625842" cy="345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4</a:t>
              </a:r>
              <a:endParaRPr lang="zh-CN" altLang="en-US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68385" y="43298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研究架構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8" name="橢圓 7"/>
          <p:cNvSpPr/>
          <p:nvPr/>
        </p:nvSpPr>
        <p:spPr>
          <a:xfrm>
            <a:off x="5778158" y="2863594"/>
            <a:ext cx="3459105" cy="3457847"/>
          </a:xfrm>
          <a:prstGeom prst="ellipse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8466870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9" grpId="0" animBg="1"/>
          <p:bldP spid="50" grpId="0"/>
          <p:bldP spid="52" grpId="0"/>
          <p:bldP spid="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9" grpId="0" animBg="1"/>
          <p:bldP spid="50" grpId="0"/>
          <p:bldP spid="52" grpId="0"/>
          <p:bldP spid="8" grpId="0" animBg="1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>
            <a:off x="5219954" y="1528081"/>
            <a:ext cx="2944629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96451" y="1518954"/>
            <a:ext cx="3373582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973871" y="1706495"/>
            <a:ext cx="2818741" cy="1372683"/>
            <a:chOff x="2447595" y="2209629"/>
            <a:chExt cx="2818741" cy="1372683"/>
          </a:xfrm>
        </p:grpSpPr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8DE6CD62-A5CF-42EF-B6BB-0447C20B7252}"/>
                </a:ext>
              </a:extLst>
            </p:cNvPr>
            <p:cNvSpPr txBox="1"/>
            <p:nvPr/>
          </p:nvSpPr>
          <p:spPr>
            <a:xfrm>
              <a:off x="2500489" y="2209629"/>
              <a:ext cx="2765847" cy="1372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TW" sz="3200" dirty="0">
                  <a:solidFill>
                    <a:srgbClr val="4F4D50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Word </a:t>
              </a:r>
              <a:r>
                <a:rPr lang="en-US" altLang="zh-TW" sz="3200" dirty="0" err="1">
                  <a:solidFill>
                    <a:srgbClr val="4F4D50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Embeddings</a:t>
              </a:r>
              <a:endParaRPr lang="en-US" altLang="zh-CN" sz="32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03E0C68-DA60-417A-94AF-3E2A39D1D51A}"/>
                </a:ext>
              </a:extLst>
            </p:cNvPr>
            <p:cNvSpPr txBox="1"/>
            <p:nvPr/>
          </p:nvSpPr>
          <p:spPr>
            <a:xfrm>
              <a:off x="2447595" y="2474023"/>
              <a:ext cx="2619991" cy="268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zh-CN" altLang="en-US" sz="10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1861DAE6-B03A-420F-AF13-68B60159014D}"/>
              </a:ext>
            </a:extLst>
          </p:cNvPr>
          <p:cNvSpPr txBox="1"/>
          <p:nvPr/>
        </p:nvSpPr>
        <p:spPr>
          <a:xfrm>
            <a:off x="5219734" y="1975274"/>
            <a:ext cx="2944629" cy="728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36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NTN</a:t>
            </a:r>
          </a:p>
        </p:txBody>
      </p:sp>
      <p:sp>
        <p:nvSpPr>
          <p:cNvPr id="36" name="椭圆 35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68385" y="432980"/>
            <a:ext cx="527099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研究架構 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Word</a:t>
            </a:r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 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Embedding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233724" y="1534933"/>
            <a:ext cx="2619991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55">
            <a:extLst>
              <a:ext uri="{FF2B5EF4-FFF2-40B4-BE49-F238E27FC236}">
                <a16:creationId xmlns:a16="http://schemas.microsoft.com/office/drawing/2014/main" id="{0A2A686E-CC74-470D-B744-B97BE63F4889}"/>
              </a:ext>
            </a:extLst>
          </p:cNvPr>
          <p:cNvSpPr txBox="1"/>
          <p:nvPr/>
        </p:nvSpPr>
        <p:spPr>
          <a:xfrm>
            <a:off x="9129552" y="1706496"/>
            <a:ext cx="2828329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Event </a:t>
            </a:r>
            <a:r>
              <a:rPr lang="en-US" altLang="zh-CN" sz="3200" dirty="0" err="1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Embeddings</a:t>
            </a:r>
            <a:endParaRPr lang="zh-CN" altLang="en-US" sz="3200" dirty="0">
              <a:solidFill>
                <a:srgbClr val="686769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cxnSp>
        <p:nvCxnSpPr>
          <p:cNvPr id="9" name="直線單箭頭接點 8"/>
          <p:cNvCxnSpPr/>
          <p:nvPr/>
        </p:nvCxnSpPr>
        <p:spPr>
          <a:xfrm>
            <a:off x="4174424" y="2414477"/>
            <a:ext cx="941138" cy="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/>
          <p:cNvCxnSpPr/>
          <p:nvPr/>
        </p:nvCxnSpPr>
        <p:spPr>
          <a:xfrm>
            <a:off x="8228583" y="2414477"/>
            <a:ext cx="941138" cy="1"/>
          </a:xfrm>
          <a:prstGeom prst="straightConnector1">
            <a:avLst/>
          </a:prstGeom>
          <a:ln w="28575">
            <a:solidFill>
              <a:srgbClr val="1D4C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/>
          <p:cNvSpPr txBox="1"/>
          <p:nvPr/>
        </p:nvSpPr>
        <p:spPr>
          <a:xfrm>
            <a:off x="1267238" y="3611743"/>
            <a:ext cx="19111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latin typeface="+mn-ea"/>
              </a:rPr>
              <a:t>(O1,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P,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O2)</a:t>
            </a:r>
          </a:p>
          <a:p>
            <a:pPr algn="ctr"/>
            <a:r>
              <a:rPr lang="zh-TW" altLang="en-US" sz="2000" dirty="0">
                <a:latin typeface="+mn-ea"/>
              </a:rPr>
              <a:t>的</a:t>
            </a:r>
            <a:endParaRPr lang="en-US" altLang="zh-TW" sz="2000" dirty="0">
              <a:latin typeface="+mn-ea"/>
            </a:endParaRPr>
          </a:p>
          <a:p>
            <a:r>
              <a:rPr lang="en-US" altLang="zh-TW" sz="2000" dirty="0">
                <a:latin typeface="+mn-ea"/>
              </a:rPr>
              <a:t>Word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Embedding</a:t>
            </a:r>
            <a:endParaRPr lang="x-none" altLang="zh-TW" sz="2000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543716" y="3611743"/>
            <a:ext cx="3417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latin typeface="+mn-ea"/>
              </a:rPr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1224633337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37" grpId="0" animBg="1"/>
          <p:bldP spid="38" grpId="0"/>
          <p:bldP spid="4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37" grpId="0" animBg="1"/>
          <p:bldP spid="38" grpId="0"/>
          <p:bldP spid="46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982978" y="1079311"/>
            <a:ext cx="10100658" cy="5224506"/>
            <a:chOff x="982979" y="1217873"/>
            <a:chExt cx="8946866" cy="4646849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4" name="Freeform 13"/>
            <p:cNvSpPr/>
            <p:nvPr/>
          </p:nvSpPr>
          <p:spPr>
            <a:xfrm>
              <a:off x="982979" y="1217873"/>
              <a:ext cx="8946866" cy="4646849"/>
            </a:xfrm>
            <a:custGeom>
              <a:avLst/>
              <a:gdLst>
                <a:gd name="connsiteX0" fmla="*/ 57203 w 8946866"/>
                <a:gd name="connsiteY0" fmla="*/ 0 h 4646849"/>
                <a:gd name="connsiteX1" fmla="*/ 8742674 w 8946866"/>
                <a:gd name="connsiteY1" fmla="*/ 0 h 4646849"/>
                <a:gd name="connsiteX2" fmla="*/ 8799877 w 8946866"/>
                <a:gd name="connsiteY2" fmla="*/ 57203 h 4646849"/>
                <a:gd name="connsiteX3" fmla="*/ 8799877 w 8946866"/>
                <a:gd name="connsiteY3" fmla="*/ 728281 h 4646849"/>
                <a:gd name="connsiteX4" fmla="*/ 8946866 w 8946866"/>
                <a:gd name="connsiteY4" fmla="*/ 875270 h 4646849"/>
                <a:gd name="connsiteX5" fmla="*/ 8799877 w 8946866"/>
                <a:gd name="connsiteY5" fmla="*/ 1022259 h 4646849"/>
                <a:gd name="connsiteX6" fmla="*/ 8799877 w 8946866"/>
                <a:gd name="connsiteY6" fmla="*/ 4589646 h 4646849"/>
                <a:gd name="connsiteX7" fmla="*/ 8742674 w 8946866"/>
                <a:gd name="connsiteY7" fmla="*/ 4646849 h 4646849"/>
                <a:gd name="connsiteX8" fmla="*/ 57203 w 8946866"/>
                <a:gd name="connsiteY8" fmla="*/ 4646849 h 4646849"/>
                <a:gd name="connsiteX9" fmla="*/ 0 w 8946866"/>
                <a:gd name="connsiteY9" fmla="*/ 4589646 h 4646849"/>
                <a:gd name="connsiteX10" fmla="*/ 0 w 8946866"/>
                <a:gd name="connsiteY10" fmla="*/ 57203 h 4646849"/>
                <a:gd name="connsiteX11" fmla="*/ 57203 w 8946866"/>
                <a:gd name="connsiteY11" fmla="*/ 0 h 464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46866" h="4646849">
                  <a:moveTo>
                    <a:pt x="57203" y="0"/>
                  </a:moveTo>
                  <a:lnTo>
                    <a:pt x="8742674" y="0"/>
                  </a:lnTo>
                  <a:cubicBezTo>
                    <a:pt x="8774266" y="0"/>
                    <a:pt x="8799877" y="25611"/>
                    <a:pt x="8799877" y="57203"/>
                  </a:cubicBezTo>
                  <a:lnTo>
                    <a:pt x="8799877" y="728281"/>
                  </a:lnTo>
                  <a:lnTo>
                    <a:pt x="8946866" y="875270"/>
                  </a:lnTo>
                  <a:lnTo>
                    <a:pt x="8799877" y="1022259"/>
                  </a:lnTo>
                  <a:lnTo>
                    <a:pt x="8799877" y="4589646"/>
                  </a:lnTo>
                  <a:cubicBezTo>
                    <a:pt x="8799877" y="4621238"/>
                    <a:pt x="8774266" y="4646849"/>
                    <a:pt x="8742674" y="4646849"/>
                  </a:cubicBezTo>
                  <a:lnTo>
                    <a:pt x="57203" y="4646849"/>
                  </a:lnTo>
                  <a:cubicBezTo>
                    <a:pt x="25611" y="4646849"/>
                    <a:pt x="0" y="4621238"/>
                    <a:pt x="0" y="4589646"/>
                  </a:cubicBezTo>
                  <a:lnTo>
                    <a:pt x="0" y="57203"/>
                  </a:lnTo>
                  <a:cubicBezTo>
                    <a:pt x="0" y="25611"/>
                    <a:pt x="25611" y="0"/>
                    <a:pt x="572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78931" y="1217873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10147835" y="2087545"/>
            <a:ext cx="0" cy="4770455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>
            <a:spLocks noChangeAspect="1"/>
          </p:cNvSpPr>
          <p:nvPr/>
        </p:nvSpPr>
        <p:spPr>
          <a:xfrm>
            <a:off x="10099313" y="2039023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rgbClr val="9FB8D6"/>
            </a:solidFill>
          </a:ln>
          <a:effectLst>
            <a:outerShdw blurRad="88900" dist="38100" dir="5400000" algn="t" rotWithShape="0">
              <a:prstClr val="black">
                <a:alpha val="11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2400" dirty="0"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17" name="文本框 51"/>
          <p:cNvSpPr txBox="1"/>
          <p:nvPr/>
        </p:nvSpPr>
        <p:spPr>
          <a:xfrm>
            <a:off x="1568385" y="432980"/>
            <a:ext cx="445506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Neural Tensor Network 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pic>
        <p:nvPicPr>
          <p:cNvPr id="18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5BD6BC9A-5670-6F40-B749-44B202F58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636" y="1130810"/>
            <a:ext cx="9373232" cy="4998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0908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" fill="hold">
                          <p:stCondLst>
                            <p:cond delay="indefinite"/>
                          </p:stCondLst>
                          <p:childTnLst>
                            <p:par>
                              <p:cTn id="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" grpId="0" animBg="1"/>
          <p:bldP spid="11" grpId="0" animBg="1"/>
          <p:bldP spid="12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" fill="hold">
                          <p:stCondLst>
                            <p:cond delay="indefinite"/>
                          </p:stCondLst>
                          <p:childTnLst>
                            <p:par>
                              <p:cTn id="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" presetID="2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" grpId="0" animBg="1"/>
          <p:bldP spid="11" grpId="0" animBg="1"/>
          <p:bldP spid="12" grpId="0"/>
          <p:bldP spid="17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982978" y="1079311"/>
            <a:ext cx="10017531" cy="5224506"/>
            <a:chOff x="982979" y="1217873"/>
            <a:chExt cx="8946866" cy="4646849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4" name="Freeform 13"/>
            <p:cNvSpPr/>
            <p:nvPr/>
          </p:nvSpPr>
          <p:spPr>
            <a:xfrm>
              <a:off x="982979" y="1217873"/>
              <a:ext cx="8946866" cy="4646849"/>
            </a:xfrm>
            <a:custGeom>
              <a:avLst/>
              <a:gdLst>
                <a:gd name="connsiteX0" fmla="*/ 57203 w 8946866"/>
                <a:gd name="connsiteY0" fmla="*/ 0 h 4646849"/>
                <a:gd name="connsiteX1" fmla="*/ 8742674 w 8946866"/>
                <a:gd name="connsiteY1" fmla="*/ 0 h 4646849"/>
                <a:gd name="connsiteX2" fmla="*/ 8799877 w 8946866"/>
                <a:gd name="connsiteY2" fmla="*/ 57203 h 4646849"/>
                <a:gd name="connsiteX3" fmla="*/ 8799877 w 8946866"/>
                <a:gd name="connsiteY3" fmla="*/ 728281 h 4646849"/>
                <a:gd name="connsiteX4" fmla="*/ 8946866 w 8946866"/>
                <a:gd name="connsiteY4" fmla="*/ 875270 h 4646849"/>
                <a:gd name="connsiteX5" fmla="*/ 8799877 w 8946866"/>
                <a:gd name="connsiteY5" fmla="*/ 1022259 h 4646849"/>
                <a:gd name="connsiteX6" fmla="*/ 8799877 w 8946866"/>
                <a:gd name="connsiteY6" fmla="*/ 4589646 h 4646849"/>
                <a:gd name="connsiteX7" fmla="*/ 8742674 w 8946866"/>
                <a:gd name="connsiteY7" fmla="*/ 4646849 h 4646849"/>
                <a:gd name="connsiteX8" fmla="*/ 57203 w 8946866"/>
                <a:gd name="connsiteY8" fmla="*/ 4646849 h 4646849"/>
                <a:gd name="connsiteX9" fmla="*/ 0 w 8946866"/>
                <a:gd name="connsiteY9" fmla="*/ 4589646 h 4646849"/>
                <a:gd name="connsiteX10" fmla="*/ 0 w 8946866"/>
                <a:gd name="connsiteY10" fmla="*/ 57203 h 4646849"/>
                <a:gd name="connsiteX11" fmla="*/ 57203 w 8946866"/>
                <a:gd name="connsiteY11" fmla="*/ 0 h 464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46866" h="4646849">
                  <a:moveTo>
                    <a:pt x="57203" y="0"/>
                  </a:moveTo>
                  <a:lnTo>
                    <a:pt x="8742674" y="0"/>
                  </a:lnTo>
                  <a:cubicBezTo>
                    <a:pt x="8774266" y="0"/>
                    <a:pt x="8799877" y="25611"/>
                    <a:pt x="8799877" y="57203"/>
                  </a:cubicBezTo>
                  <a:lnTo>
                    <a:pt x="8799877" y="728281"/>
                  </a:lnTo>
                  <a:lnTo>
                    <a:pt x="8946866" y="875270"/>
                  </a:lnTo>
                  <a:lnTo>
                    <a:pt x="8799877" y="1022259"/>
                  </a:lnTo>
                  <a:lnTo>
                    <a:pt x="8799877" y="4589646"/>
                  </a:lnTo>
                  <a:cubicBezTo>
                    <a:pt x="8799877" y="4621238"/>
                    <a:pt x="8774266" y="4646849"/>
                    <a:pt x="8742674" y="4646849"/>
                  </a:cubicBezTo>
                  <a:lnTo>
                    <a:pt x="57203" y="4646849"/>
                  </a:lnTo>
                  <a:cubicBezTo>
                    <a:pt x="25611" y="4646849"/>
                    <a:pt x="0" y="4621238"/>
                    <a:pt x="0" y="4589646"/>
                  </a:cubicBezTo>
                  <a:lnTo>
                    <a:pt x="0" y="57203"/>
                  </a:lnTo>
                  <a:cubicBezTo>
                    <a:pt x="0" y="25611"/>
                    <a:pt x="25611" y="0"/>
                    <a:pt x="572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78931" y="1217873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17" name="文本框 51"/>
          <p:cNvSpPr txBox="1"/>
          <p:nvPr/>
        </p:nvSpPr>
        <p:spPr>
          <a:xfrm>
            <a:off x="1568385" y="432980"/>
            <a:ext cx="445506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Neural Tensor Network 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pic>
        <p:nvPicPr>
          <p:cNvPr id="13" name="Picture 3" descr="A picture containing table&#10;&#10;Description automatically generated">
            <a:extLst>
              <a:ext uri="{FF2B5EF4-FFF2-40B4-BE49-F238E27FC236}">
                <a16:creationId xmlns:a16="http://schemas.microsoft.com/office/drawing/2014/main" id="{622854E6-F291-1843-AE9A-9CEF7A430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622" y="2892768"/>
            <a:ext cx="9417259" cy="138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65459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982978" y="1078350"/>
            <a:ext cx="10031386" cy="5225467"/>
            <a:chOff x="982979" y="1217873"/>
            <a:chExt cx="8946866" cy="4646849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4" name="Freeform 13"/>
            <p:cNvSpPr/>
            <p:nvPr/>
          </p:nvSpPr>
          <p:spPr>
            <a:xfrm>
              <a:off x="982979" y="1217873"/>
              <a:ext cx="8946866" cy="4646849"/>
            </a:xfrm>
            <a:custGeom>
              <a:avLst/>
              <a:gdLst>
                <a:gd name="connsiteX0" fmla="*/ 57203 w 8946866"/>
                <a:gd name="connsiteY0" fmla="*/ 0 h 4646849"/>
                <a:gd name="connsiteX1" fmla="*/ 8742674 w 8946866"/>
                <a:gd name="connsiteY1" fmla="*/ 0 h 4646849"/>
                <a:gd name="connsiteX2" fmla="*/ 8799877 w 8946866"/>
                <a:gd name="connsiteY2" fmla="*/ 57203 h 4646849"/>
                <a:gd name="connsiteX3" fmla="*/ 8799877 w 8946866"/>
                <a:gd name="connsiteY3" fmla="*/ 728281 h 4646849"/>
                <a:gd name="connsiteX4" fmla="*/ 8946866 w 8946866"/>
                <a:gd name="connsiteY4" fmla="*/ 875270 h 4646849"/>
                <a:gd name="connsiteX5" fmla="*/ 8799877 w 8946866"/>
                <a:gd name="connsiteY5" fmla="*/ 1022259 h 4646849"/>
                <a:gd name="connsiteX6" fmla="*/ 8799877 w 8946866"/>
                <a:gd name="connsiteY6" fmla="*/ 4589646 h 4646849"/>
                <a:gd name="connsiteX7" fmla="*/ 8742674 w 8946866"/>
                <a:gd name="connsiteY7" fmla="*/ 4646849 h 4646849"/>
                <a:gd name="connsiteX8" fmla="*/ 57203 w 8946866"/>
                <a:gd name="connsiteY8" fmla="*/ 4646849 h 4646849"/>
                <a:gd name="connsiteX9" fmla="*/ 0 w 8946866"/>
                <a:gd name="connsiteY9" fmla="*/ 4589646 h 4646849"/>
                <a:gd name="connsiteX10" fmla="*/ 0 w 8946866"/>
                <a:gd name="connsiteY10" fmla="*/ 57203 h 4646849"/>
                <a:gd name="connsiteX11" fmla="*/ 57203 w 8946866"/>
                <a:gd name="connsiteY11" fmla="*/ 0 h 464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46866" h="4646849">
                  <a:moveTo>
                    <a:pt x="57203" y="0"/>
                  </a:moveTo>
                  <a:lnTo>
                    <a:pt x="8742674" y="0"/>
                  </a:lnTo>
                  <a:cubicBezTo>
                    <a:pt x="8774266" y="0"/>
                    <a:pt x="8799877" y="25611"/>
                    <a:pt x="8799877" y="57203"/>
                  </a:cubicBezTo>
                  <a:lnTo>
                    <a:pt x="8799877" y="728281"/>
                  </a:lnTo>
                  <a:lnTo>
                    <a:pt x="8946866" y="875270"/>
                  </a:lnTo>
                  <a:lnTo>
                    <a:pt x="8799877" y="1022259"/>
                  </a:lnTo>
                  <a:lnTo>
                    <a:pt x="8799877" y="4589646"/>
                  </a:lnTo>
                  <a:cubicBezTo>
                    <a:pt x="8799877" y="4621238"/>
                    <a:pt x="8774266" y="4646849"/>
                    <a:pt x="8742674" y="4646849"/>
                  </a:cubicBezTo>
                  <a:lnTo>
                    <a:pt x="57203" y="4646849"/>
                  </a:lnTo>
                  <a:cubicBezTo>
                    <a:pt x="25611" y="4646849"/>
                    <a:pt x="0" y="4621238"/>
                    <a:pt x="0" y="4589646"/>
                  </a:cubicBezTo>
                  <a:lnTo>
                    <a:pt x="0" y="57203"/>
                  </a:lnTo>
                  <a:cubicBezTo>
                    <a:pt x="0" y="25611"/>
                    <a:pt x="25611" y="0"/>
                    <a:pt x="572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78931" y="1217873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17" name="文本框 51"/>
          <p:cNvSpPr txBox="1"/>
          <p:nvPr/>
        </p:nvSpPr>
        <p:spPr>
          <a:xfrm>
            <a:off x="1568385" y="432980"/>
            <a:ext cx="445506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Neural Tensor Network 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pic>
        <p:nvPicPr>
          <p:cNvPr id="13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BCF3D2-E75F-4448-9EFF-E4EB1DDB5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758" y="1078350"/>
            <a:ext cx="8104987" cy="510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440550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748145" y="1002404"/>
            <a:ext cx="10612581" cy="5675487"/>
            <a:chOff x="982979" y="1217873"/>
            <a:chExt cx="8946866" cy="4646849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4" name="Freeform 13"/>
            <p:cNvSpPr/>
            <p:nvPr/>
          </p:nvSpPr>
          <p:spPr>
            <a:xfrm>
              <a:off x="982979" y="1217873"/>
              <a:ext cx="8946866" cy="4646849"/>
            </a:xfrm>
            <a:custGeom>
              <a:avLst/>
              <a:gdLst>
                <a:gd name="connsiteX0" fmla="*/ 57203 w 8946866"/>
                <a:gd name="connsiteY0" fmla="*/ 0 h 4646849"/>
                <a:gd name="connsiteX1" fmla="*/ 8742674 w 8946866"/>
                <a:gd name="connsiteY1" fmla="*/ 0 h 4646849"/>
                <a:gd name="connsiteX2" fmla="*/ 8799877 w 8946866"/>
                <a:gd name="connsiteY2" fmla="*/ 57203 h 4646849"/>
                <a:gd name="connsiteX3" fmla="*/ 8799877 w 8946866"/>
                <a:gd name="connsiteY3" fmla="*/ 728281 h 4646849"/>
                <a:gd name="connsiteX4" fmla="*/ 8946866 w 8946866"/>
                <a:gd name="connsiteY4" fmla="*/ 875270 h 4646849"/>
                <a:gd name="connsiteX5" fmla="*/ 8799877 w 8946866"/>
                <a:gd name="connsiteY5" fmla="*/ 1022259 h 4646849"/>
                <a:gd name="connsiteX6" fmla="*/ 8799877 w 8946866"/>
                <a:gd name="connsiteY6" fmla="*/ 4589646 h 4646849"/>
                <a:gd name="connsiteX7" fmla="*/ 8742674 w 8946866"/>
                <a:gd name="connsiteY7" fmla="*/ 4646849 h 4646849"/>
                <a:gd name="connsiteX8" fmla="*/ 57203 w 8946866"/>
                <a:gd name="connsiteY8" fmla="*/ 4646849 h 4646849"/>
                <a:gd name="connsiteX9" fmla="*/ 0 w 8946866"/>
                <a:gd name="connsiteY9" fmla="*/ 4589646 h 4646849"/>
                <a:gd name="connsiteX10" fmla="*/ 0 w 8946866"/>
                <a:gd name="connsiteY10" fmla="*/ 57203 h 4646849"/>
                <a:gd name="connsiteX11" fmla="*/ 57203 w 8946866"/>
                <a:gd name="connsiteY11" fmla="*/ 0 h 464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46866" h="4646849">
                  <a:moveTo>
                    <a:pt x="57203" y="0"/>
                  </a:moveTo>
                  <a:lnTo>
                    <a:pt x="8742674" y="0"/>
                  </a:lnTo>
                  <a:cubicBezTo>
                    <a:pt x="8774266" y="0"/>
                    <a:pt x="8799877" y="25611"/>
                    <a:pt x="8799877" y="57203"/>
                  </a:cubicBezTo>
                  <a:lnTo>
                    <a:pt x="8799877" y="728281"/>
                  </a:lnTo>
                  <a:lnTo>
                    <a:pt x="8946866" y="875270"/>
                  </a:lnTo>
                  <a:lnTo>
                    <a:pt x="8799877" y="1022259"/>
                  </a:lnTo>
                  <a:lnTo>
                    <a:pt x="8799877" y="4589646"/>
                  </a:lnTo>
                  <a:cubicBezTo>
                    <a:pt x="8799877" y="4621238"/>
                    <a:pt x="8774266" y="4646849"/>
                    <a:pt x="8742674" y="4646849"/>
                  </a:cubicBezTo>
                  <a:lnTo>
                    <a:pt x="57203" y="4646849"/>
                  </a:lnTo>
                  <a:cubicBezTo>
                    <a:pt x="25611" y="4646849"/>
                    <a:pt x="0" y="4621238"/>
                    <a:pt x="0" y="4589646"/>
                  </a:cubicBezTo>
                  <a:lnTo>
                    <a:pt x="0" y="57203"/>
                  </a:lnTo>
                  <a:cubicBezTo>
                    <a:pt x="0" y="25611"/>
                    <a:pt x="25611" y="0"/>
                    <a:pt x="572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78931" y="1217873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2B213DF-D73B-1A41-87BD-E54C9EFCD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048" y="1002404"/>
            <a:ext cx="7458814" cy="4671848"/>
          </a:xfrm>
          <a:prstGeom prst="rect">
            <a:avLst/>
          </a:prstGeom>
        </p:spPr>
      </p:pic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17" name="文本框 51"/>
          <p:cNvSpPr txBox="1"/>
          <p:nvPr/>
        </p:nvSpPr>
        <p:spPr>
          <a:xfrm>
            <a:off x="1568385" y="432980"/>
            <a:ext cx="445506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Neural Tensor Network 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pic>
        <p:nvPicPr>
          <p:cNvPr id="10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14FB0D72-822E-7143-857D-6CECCD698A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0000" y="5788003"/>
            <a:ext cx="4414910" cy="88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67127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748145" y="1079311"/>
            <a:ext cx="10557163" cy="5598580"/>
            <a:chOff x="982979" y="1217873"/>
            <a:chExt cx="8946866" cy="4646849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4" name="Freeform 13"/>
            <p:cNvSpPr/>
            <p:nvPr/>
          </p:nvSpPr>
          <p:spPr>
            <a:xfrm>
              <a:off x="982979" y="1217873"/>
              <a:ext cx="8946866" cy="4646849"/>
            </a:xfrm>
            <a:custGeom>
              <a:avLst/>
              <a:gdLst>
                <a:gd name="connsiteX0" fmla="*/ 57203 w 8946866"/>
                <a:gd name="connsiteY0" fmla="*/ 0 h 4646849"/>
                <a:gd name="connsiteX1" fmla="*/ 8742674 w 8946866"/>
                <a:gd name="connsiteY1" fmla="*/ 0 h 4646849"/>
                <a:gd name="connsiteX2" fmla="*/ 8799877 w 8946866"/>
                <a:gd name="connsiteY2" fmla="*/ 57203 h 4646849"/>
                <a:gd name="connsiteX3" fmla="*/ 8799877 w 8946866"/>
                <a:gd name="connsiteY3" fmla="*/ 728281 h 4646849"/>
                <a:gd name="connsiteX4" fmla="*/ 8946866 w 8946866"/>
                <a:gd name="connsiteY4" fmla="*/ 875270 h 4646849"/>
                <a:gd name="connsiteX5" fmla="*/ 8799877 w 8946866"/>
                <a:gd name="connsiteY5" fmla="*/ 1022259 h 4646849"/>
                <a:gd name="connsiteX6" fmla="*/ 8799877 w 8946866"/>
                <a:gd name="connsiteY6" fmla="*/ 4589646 h 4646849"/>
                <a:gd name="connsiteX7" fmla="*/ 8742674 w 8946866"/>
                <a:gd name="connsiteY7" fmla="*/ 4646849 h 4646849"/>
                <a:gd name="connsiteX8" fmla="*/ 57203 w 8946866"/>
                <a:gd name="connsiteY8" fmla="*/ 4646849 h 4646849"/>
                <a:gd name="connsiteX9" fmla="*/ 0 w 8946866"/>
                <a:gd name="connsiteY9" fmla="*/ 4589646 h 4646849"/>
                <a:gd name="connsiteX10" fmla="*/ 0 w 8946866"/>
                <a:gd name="connsiteY10" fmla="*/ 57203 h 4646849"/>
                <a:gd name="connsiteX11" fmla="*/ 57203 w 8946866"/>
                <a:gd name="connsiteY11" fmla="*/ 0 h 464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46866" h="4646849">
                  <a:moveTo>
                    <a:pt x="57203" y="0"/>
                  </a:moveTo>
                  <a:lnTo>
                    <a:pt x="8742674" y="0"/>
                  </a:lnTo>
                  <a:cubicBezTo>
                    <a:pt x="8774266" y="0"/>
                    <a:pt x="8799877" y="25611"/>
                    <a:pt x="8799877" y="57203"/>
                  </a:cubicBezTo>
                  <a:lnTo>
                    <a:pt x="8799877" y="728281"/>
                  </a:lnTo>
                  <a:lnTo>
                    <a:pt x="8946866" y="875270"/>
                  </a:lnTo>
                  <a:lnTo>
                    <a:pt x="8799877" y="1022259"/>
                  </a:lnTo>
                  <a:lnTo>
                    <a:pt x="8799877" y="4589646"/>
                  </a:lnTo>
                  <a:cubicBezTo>
                    <a:pt x="8799877" y="4621238"/>
                    <a:pt x="8774266" y="4646849"/>
                    <a:pt x="8742674" y="4646849"/>
                  </a:cubicBezTo>
                  <a:lnTo>
                    <a:pt x="57203" y="4646849"/>
                  </a:lnTo>
                  <a:cubicBezTo>
                    <a:pt x="25611" y="4646849"/>
                    <a:pt x="0" y="4621238"/>
                    <a:pt x="0" y="4589646"/>
                  </a:cubicBezTo>
                  <a:lnTo>
                    <a:pt x="0" y="57203"/>
                  </a:lnTo>
                  <a:cubicBezTo>
                    <a:pt x="0" y="25611"/>
                    <a:pt x="25611" y="0"/>
                    <a:pt x="572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78931" y="1217873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7BF5798-6D0A-934A-A085-69E530D57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645" y="1880687"/>
            <a:ext cx="10136830" cy="1537073"/>
          </a:xfrm>
          <a:prstGeom prst="rect">
            <a:avLst/>
          </a:prstGeom>
        </p:spPr>
      </p:pic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17" name="文本框 51"/>
          <p:cNvSpPr txBox="1"/>
          <p:nvPr/>
        </p:nvSpPr>
        <p:spPr>
          <a:xfrm>
            <a:off x="1568385" y="432980"/>
            <a:ext cx="5883342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Why Neural Tensor Network</a:t>
            </a:r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？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 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pic>
        <p:nvPicPr>
          <p:cNvPr id="15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1DE353-2BB9-2D4E-8B3C-D7B353915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947" y="4000812"/>
            <a:ext cx="984822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354731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931902" y="1079311"/>
            <a:ext cx="10262571" cy="5598579"/>
            <a:chOff x="982979" y="1217873"/>
            <a:chExt cx="8946866" cy="4646849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4" name="Freeform 13"/>
            <p:cNvSpPr/>
            <p:nvPr/>
          </p:nvSpPr>
          <p:spPr>
            <a:xfrm>
              <a:off x="982979" y="1217873"/>
              <a:ext cx="8946866" cy="4646849"/>
            </a:xfrm>
            <a:custGeom>
              <a:avLst/>
              <a:gdLst>
                <a:gd name="connsiteX0" fmla="*/ 57203 w 8946866"/>
                <a:gd name="connsiteY0" fmla="*/ 0 h 4646849"/>
                <a:gd name="connsiteX1" fmla="*/ 8742674 w 8946866"/>
                <a:gd name="connsiteY1" fmla="*/ 0 h 4646849"/>
                <a:gd name="connsiteX2" fmla="*/ 8799877 w 8946866"/>
                <a:gd name="connsiteY2" fmla="*/ 57203 h 4646849"/>
                <a:gd name="connsiteX3" fmla="*/ 8799877 w 8946866"/>
                <a:gd name="connsiteY3" fmla="*/ 728281 h 4646849"/>
                <a:gd name="connsiteX4" fmla="*/ 8946866 w 8946866"/>
                <a:gd name="connsiteY4" fmla="*/ 875270 h 4646849"/>
                <a:gd name="connsiteX5" fmla="*/ 8799877 w 8946866"/>
                <a:gd name="connsiteY5" fmla="*/ 1022259 h 4646849"/>
                <a:gd name="connsiteX6" fmla="*/ 8799877 w 8946866"/>
                <a:gd name="connsiteY6" fmla="*/ 4589646 h 4646849"/>
                <a:gd name="connsiteX7" fmla="*/ 8742674 w 8946866"/>
                <a:gd name="connsiteY7" fmla="*/ 4646849 h 4646849"/>
                <a:gd name="connsiteX8" fmla="*/ 57203 w 8946866"/>
                <a:gd name="connsiteY8" fmla="*/ 4646849 h 4646849"/>
                <a:gd name="connsiteX9" fmla="*/ 0 w 8946866"/>
                <a:gd name="connsiteY9" fmla="*/ 4589646 h 4646849"/>
                <a:gd name="connsiteX10" fmla="*/ 0 w 8946866"/>
                <a:gd name="connsiteY10" fmla="*/ 57203 h 4646849"/>
                <a:gd name="connsiteX11" fmla="*/ 57203 w 8946866"/>
                <a:gd name="connsiteY11" fmla="*/ 0 h 464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46866" h="4646849">
                  <a:moveTo>
                    <a:pt x="57203" y="0"/>
                  </a:moveTo>
                  <a:lnTo>
                    <a:pt x="8742674" y="0"/>
                  </a:lnTo>
                  <a:cubicBezTo>
                    <a:pt x="8774266" y="0"/>
                    <a:pt x="8799877" y="25611"/>
                    <a:pt x="8799877" y="57203"/>
                  </a:cubicBezTo>
                  <a:lnTo>
                    <a:pt x="8799877" y="728281"/>
                  </a:lnTo>
                  <a:lnTo>
                    <a:pt x="8946866" y="875270"/>
                  </a:lnTo>
                  <a:lnTo>
                    <a:pt x="8799877" y="1022259"/>
                  </a:lnTo>
                  <a:lnTo>
                    <a:pt x="8799877" y="4589646"/>
                  </a:lnTo>
                  <a:cubicBezTo>
                    <a:pt x="8799877" y="4621238"/>
                    <a:pt x="8774266" y="4646849"/>
                    <a:pt x="8742674" y="4646849"/>
                  </a:cubicBezTo>
                  <a:lnTo>
                    <a:pt x="57203" y="4646849"/>
                  </a:lnTo>
                  <a:cubicBezTo>
                    <a:pt x="25611" y="4646849"/>
                    <a:pt x="0" y="4621238"/>
                    <a:pt x="0" y="4589646"/>
                  </a:cubicBezTo>
                  <a:lnTo>
                    <a:pt x="0" y="57203"/>
                  </a:lnTo>
                  <a:cubicBezTo>
                    <a:pt x="0" y="25611"/>
                    <a:pt x="25611" y="0"/>
                    <a:pt x="572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78931" y="1217873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081177D-9322-9F43-B61F-0985BCD8B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902" y="1188687"/>
            <a:ext cx="7999740" cy="5379825"/>
          </a:xfrm>
          <a:prstGeom prst="rect">
            <a:avLst/>
          </a:prstGeom>
        </p:spPr>
      </p:pic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17" name="文本框 51"/>
          <p:cNvSpPr txBox="1"/>
          <p:nvPr/>
        </p:nvSpPr>
        <p:spPr>
          <a:xfrm>
            <a:off x="1568385" y="432980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神經網路的學習方法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6">
                <a:extLst>
                  <a:ext uri="{FF2B5EF4-FFF2-40B4-BE49-F238E27FC236}">
                    <a16:creationId xmlns:a16="http://schemas.microsoft.com/office/drawing/2014/main" id="{3D0463E2-9FD5-0548-91AD-6EFB1AC561C2}"/>
                  </a:ext>
                </a:extLst>
              </p:cNvPr>
              <p:cNvSpPr txBox="1"/>
              <p:nvPr/>
            </p:nvSpPr>
            <p:spPr>
              <a:xfrm>
                <a:off x="5460363" y="5027289"/>
                <a:ext cx="4265311" cy="3827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2400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en-US" altLang="zh-TW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⁡(0,</m:t>
                      </m:r>
                      <m:r>
                        <a:rPr lang="zh-TW" altLang="en-US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1−</m:t>
                      </m:r>
                      <m:sSubSup>
                        <m:sSubSupPr>
                          <m:ctrlPr>
                            <a:rPr lang="en-US" altLang="zh-TW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altLang="zh-TW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zh-TW" sz="24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sz="24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sz="24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altLang="zh-TW" sz="2400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zh-TW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altLang="zh-TW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en-US" altLang="zh-TW" sz="24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TW" sz="24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zh-TW" sz="24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TW" sz="24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p>
                              </m:sSubSup>
                              <m:r>
                                <a:rPr lang="en-US" altLang="zh-TW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  <m:sub>
                          <m:r>
                            <a:rPr lang="en-US" altLang="zh-TW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altLang="zh-TW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altLang="zh-TW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x-none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6" name="TextBox 6">
                <a:extLst>
                  <a:ext uri="{FF2B5EF4-FFF2-40B4-BE49-F238E27FC236}">
                    <a16:creationId xmlns:a16="http://schemas.microsoft.com/office/drawing/2014/main" id="{3D0463E2-9FD5-0548-91AD-6EFB1AC561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0363" y="5027289"/>
                <a:ext cx="4265311" cy="382797"/>
              </a:xfrm>
              <a:prstGeom prst="rect">
                <a:avLst/>
              </a:prstGeom>
              <a:blipFill>
                <a:blip r:embed="rId4"/>
                <a:stretch>
                  <a:fillRect b="-3387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0381521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  <p:bldP spid="17" grpId="0"/>
        </p:bld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>
            <a:off x="5219954" y="1528081"/>
            <a:ext cx="2944629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96451" y="1518954"/>
            <a:ext cx="3373582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973871" y="1706495"/>
            <a:ext cx="2818741" cy="1372683"/>
            <a:chOff x="2447595" y="2209629"/>
            <a:chExt cx="2818741" cy="1372683"/>
          </a:xfrm>
        </p:grpSpPr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8DE6CD62-A5CF-42EF-B6BB-0447C20B7252}"/>
                </a:ext>
              </a:extLst>
            </p:cNvPr>
            <p:cNvSpPr txBox="1"/>
            <p:nvPr/>
          </p:nvSpPr>
          <p:spPr>
            <a:xfrm>
              <a:off x="2500489" y="2209629"/>
              <a:ext cx="2765847" cy="1372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TW" sz="3200" dirty="0">
                  <a:solidFill>
                    <a:srgbClr val="4F4D50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Word </a:t>
              </a:r>
              <a:r>
                <a:rPr lang="en-US" altLang="zh-TW" sz="3200" dirty="0" err="1">
                  <a:solidFill>
                    <a:srgbClr val="4F4D50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Embeddings</a:t>
              </a:r>
              <a:endParaRPr lang="en-US" altLang="zh-CN" sz="32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03E0C68-DA60-417A-94AF-3E2A39D1D51A}"/>
                </a:ext>
              </a:extLst>
            </p:cNvPr>
            <p:cNvSpPr txBox="1"/>
            <p:nvPr/>
          </p:nvSpPr>
          <p:spPr>
            <a:xfrm>
              <a:off x="2447595" y="2474023"/>
              <a:ext cx="2619991" cy="268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zh-CN" altLang="en-US" sz="10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1861DAE6-B03A-420F-AF13-68B60159014D}"/>
              </a:ext>
            </a:extLst>
          </p:cNvPr>
          <p:cNvSpPr txBox="1"/>
          <p:nvPr/>
        </p:nvSpPr>
        <p:spPr>
          <a:xfrm>
            <a:off x="5219734" y="1975274"/>
            <a:ext cx="2944629" cy="728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36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NTN</a:t>
            </a:r>
          </a:p>
        </p:txBody>
      </p:sp>
      <p:sp>
        <p:nvSpPr>
          <p:cNvPr id="36" name="椭圆 35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568385" y="432980"/>
            <a:ext cx="527099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研究架構 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Word</a:t>
            </a:r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 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Embedding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233724" y="1534933"/>
            <a:ext cx="2619991" cy="16408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55">
            <a:extLst>
              <a:ext uri="{FF2B5EF4-FFF2-40B4-BE49-F238E27FC236}">
                <a16:creationId xmlns:a16="http://schemas.microsoft.com/office/drawing/2014/main" id="{0A2A686E-CC74-470D-B744-B97BE63F4889}"/>
              </a:ext>
            </a:extLst>
          </p:cNvPr>
          <p:cNvSpPr txBox="1"/>
          <p:nvPr/>
        </p:nvSpPr>
        <p:spPr>
          <a:xfrm>
            <a:off x="9129552" y="1706496"/>
            <a:ext cx="2828329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Event Embeddings</a:t>
            </a:r>
            <a:endParaRPr lang="zh-CN" altLang="en-US" sz="3200" dirty="0">
              <a:solidFill>
                <a:srgbClr val="686769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cxnSp>
        <p:nvCxnSpPr>
          <p:cNvPr id="9" name="直線單箭頭接點 8"/>
          <p:cNvCxnSpPr/>
          <p:nvPr/>
        </p:nvCxnSpPr>
        <p:spPr>
          <a:xfrm>
            <a:off x="4174424" y="2414477"/>
            <a:ext cx="941138" cy="1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/>
          <p:cNvCxnSpPr/>
          <p:nvPr/>
        </p:nvCxnSpPr>
        <p:spPr>
          <a:xfrm>
            <a:off x="8228583" y="2414477"/>
            <a:ext cx="941138" cy="1"/>
          </a:xfrm>
          <a:prstGeom prst="straightConnector1">
            <a:avLst/>
          </a:prstGeom>
          <a:ln w="28575">
            <a:solidFill>
              <a:srgbClr val="1D4C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/>
          <p:cNvSpPr txBox="1"/>
          <p:nvPr/>
        </p:nvSpPr>
        <p:spPr>
          <a:xfrm>
            <a:off x="10377645" y="3347350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U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1267238" y="3424202"/>
            <a:ext cx="19111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000" dirty="0">
                <a:latin typeface="+mn-ea"/>
              </a:rPr>
              <a:t>(O1,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P,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O2)</a:t>
            </a:r>
          </a:p>
          <a:p>
            <a:pPr algn="ctr"/>
            <a:r>
              <a:rPr lang="zh-TW" altLang="en-US" sz="2000" dirty="0">
                <a:latin typeface="+mn-ea"/>
              </a:rPr>
              <a:t>的</a:t>
            </a:r>
            <a:endParaRPr lang="en-US" altLang="zh-TW" sz="2000" dirty="0">
              <a:latin typeface="+mn-ea"/>
            </a:endParaRPr>
          </a:p>
          <a:p>
            <a:r>
              <a:rPr lang="en-US" altLang="zh-TW" sz="2000" dirty="0">
                <a:latin typeface="+mn-ea"/>
              </a:rPr>
              <a:t>Word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Embedding</a:t>
            </a:r>
            <a:endParaRPr lang="x-none" altLang="zh-TW" sz="2000" dirty="0">
              <a:latin typeface="+mn-ea"/>
            </a:endParaRPr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43C9D0FE-6327-2F45-A8EA-D737B09292E0}"/>
              </a:ext>
            </a:extLst>
          </p:cNvPr>
          <p:cNvSpPr txBox="1"/>
          <p:nvPr/>
        </p:nvSpPr>
        <p:spPr>
          <a:xfrm>
            <a:off x="1537508" y="4862508"/>
            <a:ext cx="14927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+mn-ea"/>
              </a:rPr>
              <a:t>O1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: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(1,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500)</a:t>
            </a:r>
          </a:p>
          <a:p>
            <a:r>
              <a:rPr lang="en-US" altLang="zh-TW" sz="2000" dirty="0">
                <a:latin typeface="+mn-ea"/>
              </a:rPr>
              <a:t>P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:</a:t>
            </a:r>
            <a:r>
              <a:rPr lang="zh-TW" altLang="en-US" sz="2000" dirty="0">
                <a:latin typeface="+mn-ea"/>
              </a:rPr>
              <a:t>    </a:t>
            </a:r>
            <a:r>
              <a:rPr lang="en-US" altLang="zh-TW" sz="2000" dirty="0">
                <a:latin typeface="+mn-ea"/>
              </a:rPr>
              <a:t>(1,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500)</a:t>
            </a:r>
          </a:p>
          <a:p>
            <a:r>
              <a:rPr lang="en-US" altLang="zh-TW" sz="2000" dirty="0">
                <a:latin typeface="+mn-ea"/>
              </a:rPr>
              <a:t>O2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: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(1,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500)</a:t>
            </a:r>
          </a:p>
        </p:txBody>
      </p:sp>
      <p:sp>
        <p:nvSpPr>
          <p:cNvPr id="22" name="TextBox 5">
            <a:extLst>
              <a:ext uri="{FF2B5EF4-FFF2-40B4-BE49-F238E27FC236}">
                <a16:creationId xmlns:a16="http://schemas.microsoft.com/office/drawing/2014/main" id="{8AA034F2-547E-4942-A1FE-B1E32BF96F60}"/>
              </a:ext>
            </a:extLst>
          </p:cNvPr>
          <p:cNvSpPr txBox="1"/>
          <p:nvPr/>
        </p:nvSpPr>
        <p:spPr>
          <a:xfrm>
            <a:off x="10105294" y="4094736"/>
            <a:ext cx="1208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+mn-ea"/>
              </a:rPr>
              <a:t>U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: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(1,</a:t>
            </a:r>
            <a:r>
              <a:rPr lang="zh-TW" altLang="en-US" sz="2000" dirty="0">
                <a:latin typeface="+mn-ea"/>
              </a:rPr>
              <a:t> </a:t>
            </a:r>
            <a:r>
              <a:rPr lang="en-US" altLang="zh-TW" sz="2000" dirty="0">
                <a:latin typeface="+mn-ea"/>
              </a:rPr>
              <a:t>50)</a:t>
            </a:r>
            <a:endParaRPr lang="x-none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58039194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37" grpId="0" animBg="1"/>
          <p:bldP spid="38" grpId="0"/>
          <p:bldP spid="4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37" grpId="0" animBg="1"/>
          <p:bldP spid="38" grpId="0"/>
          <p:bldP spid="46" grpId="0"/>
        </p:bldLst>
      </p:timing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58"/>
          <p:cNvSpPr>
            <a:spLocks noEditPoints="1"/>
          </p:cNvSpPr>
          <p:nvPr/>
        </p:nvSpPr>
        <p:spPr bwMode="auto">
          <a:xfrm>
            <a:off x="4875179" y="3655541"/>
            <a:ext cx="249536" cy="258308"/>
          </a:xfrm>
          <a:custGeom>
            <a:avLst/>
            <a:gdLst>
              <a:gd name="T0" fmla="*/ 107 w 108"/>
              <a:gd name="T1" fmla="*/ 7 h 112"/>
              <a:gd name="T2" fmla="*/ 108 w 108"/>
              <a:gd name="T3" fmla="*/ 4 h 112"/>
              <a:gd name="T4" fmla="*/ 105 w 108"/>
              <a:gd name="T5" fmla="*/ 0 h 112"/>
              <a:gd name="T6" fmla="*/ 104 w 108"/>
              <a:gd name="T7" fmla="*/ 0 h 112"/>
              <a:gd name="T8" fmla="*/ 4 w 108"/>
              <a:gd name="T9" fmla="*/ 0 h 112"/>
              <a:gd name="T10" fmla="*/ 1 w 108"/>
              <a:gd name="T11" fmla="*/ 1 h 112"/>
              <a:gd name="T12" fmla="*/ 1 w 108"/>
              <a:gd name="T13" fmla="*/ 7 h 112"/>
              <a:gd name="T14" fmla="*/ 52 w 108"/>
              <a:gd name="T15" fmla="*/ 70 h 112"/>
              <a:gd name="T16" fmla="*/ 52 w 108"/>
              <a:gd name="T17" fmla="*/ 104 h 112"/>
              <a:gd name="T18" fmla="*/ 36 w 108"/>
              <a:gd name="T19" fmla="*/ 104 h 112"/>
              <a:gd name="T20" fmla="*/ 32 w 108"/>
              <a:gd name="T21" fmla="*/ 108 h 112"/>
              <a:gd name="T22" fmla="*/ 36 w 108"/>
              <a:gd name="T23" fmla="*/ 112 h 112"/>
              <a:gd name="T24" fmla="*/ 76 w 108"/>
              <a:gd name="T25" fmla="*/ 112 h 112"/>
              <a:gd name="T26" fmla="*/ 80 w 108"/>
              <a:gd name="T27" fmla="*/ 108 h 112"/>
              <a:gd name="T28" fmla="*/ 76 w 108"/>
              <a:gd name="T29" fmla="*/ 104 h 112"/>
              <a:gd name="T30" fmla="*/ 60 w 108"/>
              <a:gd name="T31" fmla="*/ 104 h 112"/>
              <a:gd name="T32" fmla="*/ 60 w 108"/>
              <a:gd name="T33" fmla="*/ 69 h 112"/>
              <a:gd name="T34" fmla="*/ 107 w 108"/>
              <a:gd name="T35" fmla="*/ 7 h 112"/>
              <a:gd name="T36" fmla="*/ 56 w 108"/>
              <a:gd name="T37" fmla="*/ 62 h 112"/>
              <a:gd name="T38" fmla="*/ 12 w 108"/>
              <a:gd name="T39" fmla="*/ 8 h 112"/>
              <a:gd name="T40" fmla="*/ 96 w 108"/>
              <a:gd name="T41" fmla="*/ 8 h 112"/>
              <a:gd name="T42" fmla="*/ 56 w 108"/>
              <a:gd name="T43" fmla="*/ 6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8" h="112">
                <a:moveTo>
                  <a:pt x="107" y="7"/>
                </a:moveTo>
                <a:cubicBezTo>
                  <a:pt x="107" y="6"/>
                  <a:pt x="108" y="5"/>
                  <a:pt x="108" y="4"/>
                </a:cubicBezTo>
                <a:cubicBezTo>
                  <a:pt x="108" y="2"/>
                  <a:pt x="107" y="1"/>
                  <a:pt x="105" y="0"/>
                </a:cubicBezTo>
                <a:cubicBezTo>
                  <a:pt x="105" y="0"/>
                  <a:pt x="104" y="0"/>
                  <a:pt x="104" y="0"/>
                </a:cubicBezTo>
                <a:cubicBezTo>
                  <a:pt x="4" y="0"/>
                  <a:pt x="4" y="0"/>
                  <a:pt x="4" y="0"/>
                </a:cubicBezTo>
                <a:cubicBezTo>
                  <a:pt x="3" y="0"/>
                  <a:pt x="2" y="0"/>
                  <a:pt x="1" y="1"/>
                </a:cubicBezTo>
                <a:cubicBezTo>
                  <a:pt x="0" y="3"/>
                  <a:pt x="0" y="5"/>
                  <a:pt x="1" y="7"/>
                </a:cubicBezTo>
                <a:cubicBezTo>
                  <a:pt x="52" y="70"/>
                  <a:pt x="52" y="70"/>
                  <a:pt x="52" y="70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4" y="104"/>
                  <a:pt x="32" y="106"/>
                  <a:pt x="32" y="108"/>
                </a:cubicBezTo>
                <a:cubicBezTo>
                  <a:pt x="32" y="110"/>
                  <a:pt x="34" y="112"/>
                  <a:pt x="36" y="112"/>
                </a:cubicBezTo>
                <a:cubicBezTo>
                  <a:pt x="76" y="112"/>
                  <a:pt x="76" y="112"/>
                  <a:pt x="76" y="112"/>
                </a:cubicBezTo>
                <a:cubicBezTo>
                  <a:pt x="78" y="112"/>
                  <a:pt x="80" y="110"/>
                  <a:pt x="80" y="108"/>
                </a:cubicBezTo>
                <a:cubicBezTo>
                  <a:pt x="80" y="106"/>
                  <a:pt x="78" y="104"/>
                  <a:pt x="76" y="104"/>
                </a:cubicBezTo>
                <a:cubicBezTo>
                  <a:pt x="60" y="104"/>
                  <a:pt x="60" y="104"/>
                  <a:pt x="60" y="104"/>
                </a:cubicBezTo>
                <a:cubicBezTo>
                  <a:pt x="60" y="69"/>
                  <a:pt x="60" y="69"/>
                  <a:pt x="60" y="69"/>
                </a:cubicBezTo>
                <a:lnTo>
                  <a:pt x="107" y="7"/>
                </a:lnTo>
                <a:close/>
                <a:moveTo>
                  <a:pt x="56" y="62"/>
                </a:moveTo>
                <a:cubicBezTo>
                  <a:pt x="12" y="8"/>
                  <a:pt x="12" y="8"/>
                  <a:pt x="12" y="8"/>
                </a:cubicBezTo>
                <a:cubicBezTo>
                  <a:pt x="96" y="8"/>
                  <a:pt x="96" y="8"/>
                  <a:pt x="96" y="8"/>
                </a:cubicBezTo>
                <a:lnTo>
                  <a:pt x="56" y="62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1" name="Freeform 204"/>
          <p:cNvSpPr>
            <a:spLocks noEditPoints="1"/>
          </p:cNvSpPr>
          <p:nvPr/>
        </p:nvSpPr>
        <p:spPr bwMode="auto">
          <a:xfrm>
            <a:off x="1409086" y="5232952"/>
            <a:ext cx="295350" cy="276828"/>
          </a:xfrm>
          <a:custGeom>
            <a:avLst/>
            <a:gdLst>
              <a:gd name="T0" fmla="*/ 112 w 128"/>
              <a:gd name="T1" fmla="*/ 16 h 120"/>
              <a:gd name="T2" fmla="*/ 88 w 128"/>
              <a:gd name="T3" fmla="*/ 16 h 120"/>
              <a:gd name="T4" fmla="*/ 88 w 128"/>
              <a:gd name="T5" fmla="*/ 8 h 120"/>
              <a:gd name="T6" fmla="*/ 80 w 128"/>
              <a:gd name="T7" fmla="*/ 0 h 120"/>
              <a:gd name="T8" fmla="*/ 48 w 128"/>
              <a:gd name="T9" fmla="*/ 0 h 120"/>
              <a:gd name="T10" fmla="*/ 40 w 128"/>
              <a:gd name="T11" fmla="*/ 8 h 120"/>
              <a:gd name="T12" fmla="*/ 40 w 128"/>
              <a:gd name="T13" fmla="*/ 16 h 120"/>
              <a:gd name="T14" fmla="*/ 16 w 128"/>
              <a:gd name="T15" fmla="*/ 16 h 120"/>
              <a:gd name="T16" fmla="*/ 0 w 128"/>
              <a:gd name="T17" fmla="*/ 32 h 120"/>
              <a:gd name="T18" fmla="*/ 0 w 128"/>
              <a:gd name="T19" fmla="*/ 104 h 120"/>
              <a:gd name="T20" fmla="*/ 16 w 128"/>
              <a:gd name="T21" fmla="*/ 120 h 120"/>
              <a:gd name="T22" fmla="*/ 112 w 128"/>
              <a:gd name="T23" fmla="*/ 120 h 120"/>
              <a:gd name="T24" fmla="*/ 128 w 128"/>
              <a:gd name="T25" fmla="*/ 104 h 120"/>
              <a:gd name="T26" fmla="*/ 128 w 128"/>
              <a:gd name="T27" fmla="*/ 32 h 120"/>
              <a:gd name="T28" fmla="*/ 112 w 128"/>
              <a:gd name="T29" fmla="*/ 16 h 120"/>
              <a:gd name="T30" fmla="*/ 48 w 128"/>
              <a:gd name="T31" fmla="*/ 12 h 120"/>
              <a:gd name="T32" fmla="*/ 52 w 128"/>
              <a:gd name="T33" fmla="*/ 8 h 120"/>
              <a:gd name="T34" fmla="*/ 76 w 128"/>
              <a:gd name="T35" fmla="*/ 8 h 120"/>
              <a:gd name="T36" fmla="*/ 80 w 128"/>
              <a:gd name="T37" fmla="*/ 12 h 120"/>
              <a:gd name="T38" fmla="*/ 80 w 128"/>
              <a:gd name="T39" fmla="*/ 16 h 120"/>
              <a:gd name="T40" fmla="*/ 76 w 128"/>
              <a:gd name="T41" fmla="*/ 16 h 120"/>
              <a:gd name="T42" fmla="*/ 52 w 128"/>
              <a:gd name="T43" fmla="*/ 16 h 120"/>
              <a:gd name="T44" fmla="*/ 48 w 128"/>
              <a:gd name="T45" fmla="*/ 16 h 120"/>
              <a:gd name="T46" fmla="*/ 48 w 128"/>
              <a:gd name="T47" fmla="*/ 12 h 120"/>
              <a:gd name="T48" fmla="*/ 120 w 128"/>
              <a:gd name="T49" fmla="*/ 104 h 120"/>
              <a:gd name="T50" fmla="*/ 112 w 128"/>
              <a:gd name="T51" fmla="*/ 112 h 120"/>
              <a:gd name="T52" fmla="*/ 16 w 128"/>
              <a:gd name="T53" fmla="*/ 112 h 120"/>
              <a:gd name="T54" fmla="*/ 8 w 128"/>
              <a:gd name="T55" fmla="*/ 104 h 120"/>
              <a:gd name="T56" fmla="*/ 8 w 128"/>
              <a:gd name="T57" fmla="*/ 60 h 120"/>
              <a:gd name="T58" fmla="*/ 49 w 128"/>
              <a:gd name="T59" fmla="*/ 60 h 120"/>
              <a:gd name="T60" fmla="*/ 48 w 128"/>
              <a:gd name="T61" fmla="*/ 64 h 120"/>
              <a:gd name="T62" fmla="*/ 64 w 128"/>
              <a:gd name="T63" fmla="*/ 80 h 120"/>
              <a:gd name="T64" fmla="*/ 80 w 128"/>
              <a:gd name="T65" fmla="*/ 64 h 120"/>
              <a:gd name="T66" fmla="*/ 79 w 128"/>
              <a:gd name="T67" fmla="*/ 60 h 120"/>
              <a:gd name="T68" fmla="*/ 120 w 128"/>
              <a:gd name="T69" fmla="*/ 60 h 120"/>
              <a:gd name="T70" fmla="*/ 120 w 128"/>
              <a:gd name="T71" fmla="*/ 104 h 120"/>
              <a:gd name="T72" fmla="*/ 56 w 128"/>
              <a:gd name="T73" fmla="*/ 64 h 120"/>
              <a:gd name="T74" fmla="*/ 57 w 128"/>
              <a:gd name="T75" fmla="*/ 60 h 120"/>
              <a:gd name="T76" fmla="*/ 71 w 128"/>
              <a:gd name="T77" fmla="*/ 60 h 120"/>
              <a:gd name="T78" fmla="*/ 72 w 128"/>
              <a:gd name="T79" fmla="*/ 64 h 120"/>
              <a:gd name="T80" fmla="*/ 64 w 128"/>
              <a:gd name="T81" fmla="*/ 72 h 120"/>
              <a:gd name="T82" fmla="*/ 56 w 128"/>
              <a:gd name="T83" fmla="*/ 64 h 120"/>
              <a:gd name="T84" fmla="*/ 120 w 128"/>
              <a:gd name="T85" fmla="*/ 52 h 120"/>
              <a:gd name="T86" fmla="*/ 8 w 128"/>
              <a:gd name="T87" fmla="*/ 52 h 120"/>
              <a:gd name="T88" fmla="*/ 8 w 128"/>
              <a:gd name="T89" fmla="*/ 32 h 120"/>
              <a:gd name="T90" fmla="*/ 16 w 128"/>
              <a:gd name="T91" fmla="*/ 24 h 120"/>
              <a:gd name="T92" fmla="*/ 112 w 128"/>
              <a:gd name="T93" fmla="*/ 24 h 120"/>
              <a:gd name="T94" fmla="*/ 120 w 128"/>
              <a:gd name="T95" fmla="*/ 32 h 120"/>
              <a:gd name="T96" fmla="*/ 120 w 128"/>
              <a:gd name="T97" fmla="*/ 5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8" h="120">
                <a:moveTo>
                  <a:pt x="112" y="16"/>
                </a:moveTo>
                <a:cubicBezTo>
                  <a:pt x="88" y="16"/>
                  <a:pt x="88" y="16"/>
                  <a:pt x="88" y="16"/>
                </a:cubicBezTo>
                <a:cubicBezTo>
                  <a:pt x="88" y="8"/>
                  <a:pt x="88" y="8"/>
                  <a:pt x="88" y="8"/>
                </a:cubicBezTo>
                <a:cubicBezTo>
                  <a:pt x="88" y="4"/>
                  <a:pt x="84" y="0"/>
                  <a:pt x="80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4" y="0"/>
                  <a:pt x="40" y="4"/>
                  <a:pt x="40" y="8"/>
                </a:cubicBezTo>
                <a:cubicBezTo>
                  <a:pt x="40" y="16"/>
                  <a:pt x="40" y="16"/>
                  <a:pt x="40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7" y="16"/>
                  <a:pt x="0" y="23"/>
                  <a:pt x="0" y="32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13"/>
                  <a:pt x="7" y="120"/>
                  <a:pt x="16" y="120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121" y="120"/>
                  <a:pt x="128" y="113"/>
                  <a:pt x="128" y="104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128" y="23"/>
                  <a:pt x="121" y="16"/>
                  <a:pt x="112" y="16"/>
                </a:cubicBezTo>
                <a:close/>
                <a:moveTo>
                  <a:pt x="48" y="12"/>
                </a:moveTo>
                <a:cubicBezTo>
                  <a:pt x="48" y="10"/>
                  <a:pt x="50" y="8"/>
                  <a:pt x="52" y="8"/>
                </a:cubicBezTo>
                <a:cubicBezTo>
                  <a:pt x="76" y="8"/>
                  <a:pt x="76" y="8"/>
                  <a:pt x="76" y="8"/>
                </a:cubicBezTo>
                <a:cubicBezTo>
                  <a:pt x="78" y="8"/>
                  <a:pt x="80" y="10"/>
                  <a:pt x="80" y="12"/>
                </a:cubicBezTo>
                <a:cubicBezTo>
                  <a:pt x="80" y="16"/>
                  <a:pt x="80" y="16"/>
                  <a:pt x="80" y="16"/>
                </a:cubicBezTo>
                <a:cubicBezTo>
                  <a:pt x="78" y="16"/>
                  <a:pt x="78" y="16"/>
                  <a:pt x="76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0" y="16"/>
                  <a:pt x="50" y="16"/>
                  <a:pt x="48" y="16"/>
                </a:cubicBezTo>
                <a:lnTo>
                  <a:pt x="48" y="12"/>
                </a:lnTo>
                <a:close/>
                <a:moveTo>
                  <a:pt x="120" y="104"/>
                </a:moveTo>
                <a:cubicBezTo>
                  <a:pt x="120" y="108"/>
                  <a:pt x="116" y="112"/>
                  <a:pt x="112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2" y="112"/>
                  <a:pt x="8" y="108"/>
                  <a:pt x="8" y="104"/>
                </a:cubicBezTo>
                <a:cubicBezTo>
                  <a:pt x="8" y="60"/>
                  <a:pt x="8" y="60"/>
                  <a:pt x="8" y="60"/>
                </a:cubicBezTo>
                <a:cubicBezTo>
                  <a:pt x="49" y="60"/>
                  <a:pt x="49" y="60"/>
                  <a:pt x="49" y="60"/>
                </a:cubicBezTo>
                <a:cubicBezTo>
                  <a:pt x="48" y="61"/>
                  <a:pt x="48" y="63"/>
                  <a:pt x="48" y="64"/>
                </a:cubicBezTo>
                <a:cubicBezTo>
                  <a:pt x="48" y="73"/>
                  <a:pt x="55" y="80"/>
                  <a:pt x="64" y="80"/>
                </a:cubicBezTo>
                <a:cubicBezTo>
                  <a:pt x="73" y="80"/>
                  <a:pt x="80" y="73"/>
                  <a:pt x="80" y="64"/>
                </a:cubicBezTo>
                <a:cubicBezTo>
                  <a:pt x="80" y="63"/>
                  <a:pt x="80" y="61"/>
                  <a:pt x="79" y="60"/>
                </a:cubicBezTo>
                <a:cubicBezTo>
                  <a:pt x="120" y="60"/>
                  <a:pt x="120" y="60"/>
                  <a:pt x="120" y="60"/>
                </a:cubicBezTo>
                <a:lnTo>
                  <a:pt x="120" y="104"/>
                </a:lnTo>
                <a:close/>
                <a:moveTo>
                  <a:pt x="56" y="64"/>
                </a:moveTo>
                <a:cubicBezTo>
                  <a:pt x="56" y="63"/>
                  <a:pt x="56" y="61"/>
                  <a:pt x="57" y="60"/>
                </a:cubicBezTo>
                <a:cubicBezTo>
                  <a:pt x="71" y="60"/>
                  <a:pt x="71" y="60"/>
                  <a:pt x="71" y="60"/>
                </a:cubicBezTo>
                <a:cubicBezTo>
                  <a:pt x="72" y="61"/>
                  <a:pt x="72" y="63"/>
                  <a:pt x="72" y="64"/>
                </a:cubicBezTo>
                <a:cubicBezTo>
                  <a:pt x="72" y="68"/>
                  <a:pt x="68" y="72"/>
                  <a:pt x="64" y="72"/>
                </a:cubicBezTo>
                <a:cubicBezTo>
                  <a:pt x="60" y="72"/>
                  <a:pt x="56" y="68"/>
                  <a:pt x="56" y="64"/>
                </a:cubicBezTo>
                <a:close/>
                <a:moveTo>
                  <a:pt x="120" y="52"/>
                </a:moveTo>
                <a:cubicBezTo>
                  <a:pt x="8" y="52"/>
                  <a:pt x="8" y="52"/>
                  <a:pt x="8" y="52"/>
                </a:cubicBezTo>
                <a:cubicBezTo>
                  <a:pt x="8" y="32"/>
                  <a:pt x="8" y="32"/>
                  <a:pt x="8" y="32"/>
                </a:cubicBezTo>
                <a:cubicBezTo>
                  <a:pt x="8" y="28"/>
                  <a:pt x="12" y="24"/>
                  <a:pt x="16" y="24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6" y="24"/>
                  <a:pt x="120" y="28"/>
                  <a:pt x="120" y="32"/>
                </a:cubicBezTo>
                <a:lnTo>
                  <a:pt x="120" y="52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4" name="AutoShape 126"/>
          <p:cNvSpPr/>
          <p:nvPr/>
        </p:nvSpPr>
        <p:spPr bwMode="auto">
          <a:xfrm>
            <a:off x="8310251" y="5235880"/>
            <a:ext cx="267994" cy="2679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499" y="14850"/>
                </a:moveTo>
                <a:cubicBezTo>
                  <a:pt x="9772" y="14850"/>
                  <a:pt x="6749" y="11827"/>
                  <a:pt x="6749" y="8100"/>
                </a:cubicBezTo>
                <a:cubicBezTo>
                  <a:pt x="6749" y="4372"/>
                  <a:pt x="9772" y="1350"/>
                  <a:pt x="13499" y="1350"/>
                </a:cubicBezTo>
                <a:cubicBezTo>
                  <a:pt x="17227" y="1350"/>
                  <a:pt x="20249" y="4372"/>
                  <a:pt x="20249" y="8100"/>
                </a:cubicBezTo>
                <a:cubicBezTo>
                  <a:pt x="20249" y="11827"/>
                  <a:pt x="17227" y="14850"/>
                  <a:pt x="13499" y="14850"/>
                </a:cubicBezTo>
                <a:moveTo>
                  <a:pt x="3236" y="20042"/>
                </a:moveTo>
                <a:cubicBezTo>
                  <a:pt x="3019" y="20266"/>
                  <a:pt x="2718" y="20408"/>
                  <a:pt x="2382" y="20408"/>
                </a:cubicBezTo>
                <a:cubicBezTo>
                  <a:pt x="1724" y="20408"/>
                  <a:pt x="1191" y="19875"/>
                  <a:pt x="1191" y="19218"/>
                </a:cubicBezTo>
                <a:cubicBezTo>
                  <a:pt x="1191" y="18881"/>
                  <a:pt x="1332" y="18580"/>
                  <a:pt x="1557" y="18363"/>
                </a:cubicBezTo>
                <a:lnTo>
                  <a:pt x="1551" y="18358"/>
                </a:lnTo>
                <a:lnTo>
                  <a:pt x="6996" y="12913"/>
                </a:lnTo>
                <a:cubicBezTo>
                  <a:pt x="7472" y="13555"/>
                  <a:pt x="8039" y="14122"/>
                  <a:pt x="8680" y="14599"/>
                </a:cubicBezTo>
                <a:cubicBezTo>
                  <a:pt x="8680" y="14599"/>
                  <a:pt x="3236" y="20042"/>
                  <a:pt x="3236" y="20042"/>
                </a:cubicBezTo>
                <a:close/>
                <a:moveTo>
                  <a:pt x="13499" y="0"/>
                </a:moveTo>
                <a:cubicBezTo>
                  <a:pt x="9026" y="0"/>
                  <a:pt x="5399" y="3626"/>
                  <a:pt x="5399" y="8100"/>
                </a:cubicBezTo>
                <a:cubicBezTo>
                  <a:pt x="5399" y="9467"/>
                  <a:pt x="5742" y="10754"/>
                  <a:pt x="6341" y="11884"/>
                </a:cubicBezTo>
                <a:lnTo>
                  <a:pt x="709" y="17515"/>
                </a:lnTo>
                <a:lnTo>
                  <a:pt x="713" y="17520"/>
                </a:lnTo>
                <a:cubicBezTo>
                  <a:pt x="274" y="17953"/>
                  <a:pt x="0" y="18552"/>
                  <a:pt x="0" y="19218"/>
                </a:cubicBezTo>
                <a:cubicBezTo>
                  <a:pt x="0" y="20533"/>
                  <a:pt x="1066" y="21599"/>
                  <a:pt x="2382" y="21599"/>
                </a:cubicBezTo>
                <a:cubicBezTo>
                  <a:pt x="3047" y="21599"/>
                  <a:pt x="3647" y="21326"/>
                  <a:pt x="4079" y="20885"/>
                </a:cubicBezTo>
                <a:lnTo>
                  <a:pt x="4078" y="20884"/>
                </a:lnTo>
                <a:lnTo>
                  <a:pt x="9708" y="15255"/>
                </a:lnTo>
                <a:cubicBezTo>
                  <a:pt x="10839" y="15856"/>
                  <a:pt x="12128" y="16200"/>
                  <a:pt x="13499" y="16200"/>
                </a:cubicBezTo>
                <a:cubicBezTo>
                  <a:pt x="17973" y="16200"/>
                  <a:pt x="21600" y="12573"/>
                  <a:pt x="21600" y="8100"/>
                </a:cubicBezTo>
                <a:cubicBezTo>
                  <a:pt x="21600" y="3626"/>
                  <a:pt x="17973" y="0"/>
                  <a:pt x="134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6" name="AutoShape 59"/>
          <p:cNvSpPr/>
          <p:nvPr/>
        </p:nvSpPr>
        <p:spPr bwMode="auto">
          <a:xfrm>
            <a:off x="4842128" y="5225109"/>
            <a:ext cx="268890" cy="26770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68385" y="43298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使用資料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50" name="Freeform 53"/>
          <p:cNvSpPr>
            <a:spLocks noEditPoints="1"/>
          </p:cNvSpPr>
          <p:nvPr/>
        </p:nvSpPr>
        <p:spPr bwMode="auto">
          <a:xfrm>
            <a:off x="5580237" y="3948247"/>
            <a:ext cx="270000" cy="270000"/>
          </a:xfrm>
          <a:custGeom>
            <a:avLst/>
            <a:gdLst>
              <a:gd name="T0" fmla="*/ 120 w 170"/>
              <a:gd name="T1" fmla="*/ 14 h 193"/>
              <a:gd name="T2" fmla="*/ 125 w 170"/>
              <a:gd name="T3" fmla="*/ 7 h 193"/>
              <a:gd name="T4" fmla="*/ 142 w 170"/>
              <a:gd name="T5" fmla="*/ 4 h 193"/>
              <a:gd name="T6" fmla="*/ 158 w 170"/>
              <a:gd name="T7" fmla="*/ 16 h 193"/>
              <a:gd name="T8" fmla="*/ 161 w 170"/>
              <a:gd name="T9" fmla="*/ 34 h 193"/>
              <a:gd name="T10" fmla="*/ 156 w 170"/>
              <a:gd name="T11" fmla="*/ 41 h 193"/>
              <a:gd name="T12" fmla="*/ 120 w 170"/>
              <a:gd name="T13" fmla="*/ 14 h 193"/>
              <a:gd name="T14" fmla="*/ 14 w 170"/>
              <a:gd name="T15" fmla="*/ 41 h 193"/>
              <a:gd name="T16" fmla="*/ 50 w 170"/>
              <a:gd name="T17" fmla="*/ 14 h 193"/>
              <a:gd name="T18" fmla="*/ 45 w 170"/>
              <a:gd name="T19" fmla="*/ 7 h 193"/>
              <a:gd name="T20" fmla="*/ 27 w 170"/>
              <a:gd name="T21" fmla="*/ 4 h 193"/>
              <a:gd name="T22" fmla="*/ 12 w 170"/>
              <a:gd name="T23" fmla="*/ 16 h 193"/>
              <a:gd name="T24" fmla="*/ 9 w 170"/>
              <a:gd name="T25" fmla="*/ 34 h 193"/>
              <a:gd name="T26" fmla="*/ 14 w 170"/>
              <a:gd name="T27" fmla="*/ 41 h 193"/>
              <a:gd name="T28" fmla="*/ 146 w 170"/>
              <a:gd name="T29" fmla="*/ 98 h 193"/>
              <a:gd name="T30" fmla="*/ 85 w 170"/>
              <a:gd name="T31" fmla="*/ 159 h 193"/>
              <a:gd name="T32" fmla="*/ 24 w 170"/>
              <a:gd name="T33" fmla="*/ 98 h 193"/>
              <a:gd name="T34" fmla="*/ 85 w 170"/>
              <a:gd name="T35" fmla="*/ 37 h 193"/>
              <a:gd name="T36" fmla="*/ 146 w 170"/>
              <a:gd name="T37" fmla="*/ 98 h 193"/>
              <a:gd name="T38" fmla="*/ 125 w 170"/>
              <a:gd name="T39" fmla="*/ 98 h 193"/>
              <a:gd name="T40" fmla="*/ 120 w 170"/>
              <a:gd name="T41" fmla="*/ 93 h 193"/>
              <a:gd name="T42" fmla="*/ 91 w 170"/>
              <a:gd name="T43" fmla="*/ 93 h 193"/>
              <a:gd name="T44" fmla="*/ 85 w 170"/>
              <a:gd name="T45" fmla="*/ 90 h 193"/>
              <a:gd name="T46" fmla="*/ 73 w 170"/>
              <a:gd name="T47" fmla="*/ 57 h 193"/>
              <a:gd name="T48" fmla="*/ 69 w 170"/>
              <a:gd name="T49" fmla="*/ 55 h 193"/>
              <a:gd name="T50" fmla="*/ 67 w 170"/>
              <a:gd name="T51" fmla="*/ 59 h 193"/>
              <a:gd name="T52" fmla="*/ 79 w 170"/>
              <a:gd name="T53" fmla="*/ 92 h 193"/>
              <a:gd name="T54" fmla="*/ 77 w 170"/>
              <a:gd name="T55" fmla="*/ 98 h 193"/>
              <a:gd name="T56" fmla="*/ 85 w 170"/>
              <a:gd name="T57" fmla="*/ 106 h 193"/>
              <a:gd name="T58" fmla="*/ 91 w 170"/>
              <a:gd name="T59" fmla="*/ 103 h 193"/>
              <a:gd name="T60" fmla="*/ 120 w 170"/>
              <a:gd name="T61" fmla="*/ 103 h 193"/>
              <a:gd name="T62" fmla="*/ 125 w 170"/>
              <a:gd name="T63" fmla="*/ 98 h 193"/>
              <a:gd name="T64" fmla="*/ 143 w 170"/>
              <a:gd name="T65" fmla="*/ 168 h 193"/>
              <a:gd name="T66" fmla="*/ 147 w 170"/>
              <a:gd name="T67" fmla="*/ 190 h 193"/>
              <a:gd name="T68" fmla="*/ 124 w 170"/>
              <a:gd name="T69" fmla="*/ 180 h 193"/>
              <a:gd name="T70" fmla="*/ 121 w 170"/>
              <a:gd name="T71" fmla="*/ 177 h 193"/>
              <a:gd name="T72" fmla="*/ 119 w 170"/>
              <a:gd name="T73" fmla="*/ 175 h 193"/>
              <a:gd name="T74" fmla="*/ 85 w 170"/>
              <a:gd name="T75" fmla="*/ 183 h 193"/>
              <a:gd name="T76" fmla="*/ 50 w 170"/>
              <a:gd name="T77" fmla="*/ 175 h 193"/>
              <a:gd name="T78" fmla="*/ 49 w 170"/>
              <a:gd name="T79" fmla="*/ 177 h 193"/>
              <a:gd name="T80" fmla="*/ 46 w 170"/>
              <a:gd name="T81" fmla="*/ 180 h 193"/>
              <a:gd name="T82" fmla="*/ 23 w 170"/>
              <a:gd name="T83" fmla="*/ 190 h 193"/>
              <a:gd name="T84" fmla="*/ 26 w 170"/>
              <a:gd name="T85" fmla="*/ 168 h 193"/>
              <a:gd name="T86" fmla="*/ 30 w 170"/>
              <a:gd name="T87" fmla="*/ 163 h 193"/>
              <a:gd name="T88" fmla="*/ 0 w 170"/>
              <a:gd name="T89" fmla="*/ 98 h 193"/>
              <a:gd name="T90" fmla="*/ 18 w 170"/>
              <a:gd name="T91" fmla="*/ 46 h 193"/>
              <a:gd name="T92" fmla="*/ 54 w 170"/>
              <a:gd name="T93" fmla="*/ 19 h 193"/>
              <a:gd name="T94" fmla="*/ 85 w 170"/>
              <a:gd name="T95" fmla="*/ 13 h 193"/>
              <a:gd name="T96" fmla="*/ 116 w 170"/>
              <a:gd name="T97" fmla="*/ 19 h 193"/>
              <a:gd name="T98" fmla="*/ 152 w 170"/>
              <a:gd name="T99" fmla="*/ 46 h 193"/>
              <a:gd name="T100" fmla="*/ 170 w 170"/>
              <a:gd name="T101" fmla="*/ 98 h 193"/>
              <a:gd name="T102" fmla="*/ 140 w 170"/>
              <a:gd name="T103" fmla="*/ 163 h 193"/>
              <a:gd name="T104" fmla="*/ 143 w 170"/>
              <a:gd name="T105" fmla="*/ 168 h 193"/>
              <a:gd name="T106" fmla="*/ 152 w 170"/>
              <a:gd name="T107" fmla="*/ 98 h 193"/>
              <a:gd name="T108" fmla="*/ 85 w 170"/>
              <a:gd name="T109" fmla="*/ 31 h 193"/>
              <a:gd name="T110" fmla="*/ 18 w 170"/>
              <a:gd name="T111" fmla="*/ 98 h 193"/>
              <a:gd name="T112" fmla="*/ 85 w 170"/>
              <a:gd name="T113" fmla="*/ 165 h 193"/>
              <a:gd name="T114" fmla="*/ 152 w 170"/>
              <a:gd name="T115" fmla="*/ 98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0" h="193">
                <a:moveTo>
                  <a:pt x="120" y="14"/>
                </a:moveTo>
                <a:cubicBezTo>
                  <a:pt x="125" y="7"/>
                  <a:pt x="125" y="7"/>
                  <a:pt x="125" y="7"/>
                </a:cubicBezTo>
                <a:cubicBezTo>
                  <a:pt x="129" y="2"/>
                  <a:pt x="137" y="0"/>
                  <a:pt x="142" y="4"/>
                </a:cubicBezTo>
                <a:cubicBezTo>
                  <a:pt x="158" y="16"/>
                  <a:pt x="158" y="16"/>
                  <a:pt x="158" y="16"/>
                </a:cubicBezTo>
                <a:cubicBezTo>
                  <a:pt x="164" y="20"/>
                  <a:pt x="165" y="28"/>
                  <a:pt x="161" y="34"/>
                </a:cubicBezTo>
                <a:cubicBezTo>
                  <a:pt x="156" y="41"/>
                  <a:pt x="156" y="41"/>
                  <a:pt x="156" y="41"/>
                </a:cubicBezTo>
                <a:cubicBezTo>
                  <a:pt x="146" y="29"/>
                  <a:pt x="134" y="20"/>
                  <a:pt x="120" y="14"/>
                </a:cubicBezTo>
                <a:close/>
                <a:moveTo>
                  <a:pt x="14" y="41"/>
                </a:moveTo>
                <a:cubicBezTo>
                  <a:pt x="23" y="29"/>
                  <a:pt x="36" y="20"/>
                  <a:pt x="50" y="14"/>
                </a:cubicBezTo>
                <a:cubicBezTo>
                  <a:pt x="45" y="7"/>
                  <a:pt x="45" y="7"/>
                  <a:pt x="45" y="7"/>
                </a:cubicBezTo>
                <a:cubicBezTo>
                  <a:pt x="41" y="2"/>
                  <a:pt x="33" y="0"/>
                  <a:pt x="27" y="4"/>
                </a:cubicBezTo>
                <a:cubicBezTo>
                  <a:pt x="12" y="16"/>
                  <a:pt x="12" y="16"/>
                  <a:pt x="12" y="16"/>
                </a:cubicBezTo>
                <a:cubicBezTo>
                  <a:pt x="6" y="20"/>
                  <a:pt x="5" y="28"/>
                  <a:pt x="9" y="34"/>
                </a:cubicBezTo>
                <a:lnTo>
                  <a:pt x="14" y="41"/>
                </a:lnTo>
                <a:close/>
                <a:moveTo>
                  <a:pt x="146" y="98"/>
                </a:moveTo>
                <a:cubicBezTo>
                  <a:pt x="146" y="132"/>
                  <a:pt x="118" y="159"/>
                  <a:pt x="85" y="159"/>
                </a:cubicBezTo>
                <a:cubicBezTo>
                  <a:pt x="51" y="159"/>
                  <a:pt x="24" y="132"/>
                  <a:pt x="24" y="98"/>
                </a:cubicBezTo>
                <a:cubicBezTo>
                  <a:pt x="24" y="64"/>
                  <a:pt x="51" y="37"/>
                  <a:pt x="85" y="37"/>
                </a:cubicBezTo>
                <a:cubicBezTo>
                  <a:pt x="118" y="37"/>
                  <a:pt x="146" y="64"/>
                  <a:pt x="146" y="98"/>
                </a:cubicBezTo>
                <a:close/>
                <a:moveTo>
                  <a:pt x="125" y="98"/>
                </a:moveTo>
                <a:cubicBezTo>
                  <a:pt x="125" y="95"/>
                  <a:pt x="123" y="93"/>
                  <a:pt x="120" y="93"/>
                </a:cubicBezTo>
                <a:cubicBezTo>
                  <a:pt x="91" y="93"/>
                  <a:pt x="91" y="93"/>
                  <a:pt x="91" y="93"/>
                </a:cubicBezTo>
                <a:cubicBezTo>
                  <a:pt x="90" y="91"/>
                  <a:pt x="88" y="90"/>
                  <a:pt x="85" y="90"/>
                </a:cubicBezTo>
                <a:cubicBezTo>
                  <a:pt x="73" y="57"/>
                  <a:pt x="73" y="57"/>
                  <a:pt x="73" y="57"/>
                </a:cubicBezTo>
                <a:cubicBezTo>
                  <a:pt x="73" y="55"/>
                  <a:pt x="71" y="54"/>
                  <a:pt x="69" y="55"/>
                </a:cubicBezTo>
                <a:cubicBezTo>
                  <a:pt x="68" y="56"/>
                  <a:pt x="67" y="57"/>
                  <a:pt x="67" y="59"/>
                </a:cubicBezTo>
                <a:cubicBezTo>
                  <a:pt x="79" y="92"/>
                  <a:pt x="79" y="92"/>
                  <a:pt x="79" y="92"/>
                </a:cubicBezTo>
                <a:cubicBezTo>
                  <a:pt x="78" y="94"/>
                  <a:pt x="77" y="96"/>
                  <a:pt x="77" y="98"/>
                </a:cubicBezTo>
                <a:cubicBezTo>
                  <a:pt x="77" y="102"/>
                  <a:pt x="80" y="106"/>
                  <a:pt x="85" y="106"/>
                </a:cubicBezTo>
                <a:cubicBezTo>
                  <a:pt x="87" y="106"/>
                  <a:pt x="90" y="105"/>
                  <a:pt x="91" y="103"/>
                </a:cubicBezTo>
                <a:cubicBezTo>
                  <a:pt x="120" y="103"/>
                  <a:pt x="120" y="103"/>
                  <a:pt x="120" y="103"/>
                </a:cubicBezTo>
                <a:cubicBezTo>
                  <a:pt x="123" y="103"/>
                  <a:pt x="125" y="101"/>
                  <a:pt x="125" y="98"/>
                </a:cubicBezTo>
                <a:close/>
                <a:moveTo>
                  <a:pt x="143" y="168"/>
                </a:moveTo>
                <a:cubicBezTo>
                  <a:pt x="149" y="177"/>
                  <a:pt x="151" y="186"/>
                  <a:pt x="147" y="190"/>
                </a:cubicBezTo>
                <a:cubicBezTo>
                  <a:pt x="142" y="193"/>
                  <a:pt x="133" y="189"/>
                  <a:pt x="124" y="180"/>
                </a:cubicBezTo>
                <a:cubicBezTo>
                  <a:pt x="123" y="179"/>
                  <a:pt x="122" y="178"/>
                  <a:pt x="121" y="177"/>
                </a:cubicBezTo>
                <a:cubicBezTo>
                  <a:pt x="119" y="175"/>
                  <a:pt x="119" y="175"/>
                  <a:pt x="119" y="175"/>
                </a:cubicBezTo>
                <a:cubicBezTo>
                  <a:pt x="109" y="180"/>
                  <a:pt x="97" y="183"/>
                  <a:pt x="85" y="183"/>
                </a:cubicBezTo>
                <a:cubicBezTo>
                  <a:pt x="72" y="183"/>
                  <a:pt x="61" y="180"/>
                  <a:pt x="50" y="175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8" y="178"/>
                  <a:pt x="47" y="179"/>
                  <a:pt x="46" y="180"/>
                </a:cubicBezTo>
                <a:cubicBezTo>
                  <a:pt x="37" y="189"/>
                  <a:pt x="27" y="193"/>
                  <a:pt x="23" y="190"/>
                </a:cubicBezTo>
                <a:cubicBezTo>
                  <a:pt x="19" y="186"/>
                  <a:pt x="20" y="177"/>
                  <a:pt x="26" y="168"/>
                </a:cubicBezTo>
                <a:cubicBezTo>
                  <a:pt x="27" y="166"/>
                  <a:pt x="29" y="164"/>
                  <a:pt x="30" y="163"/>
                </a:cubicBezTo>
                <a:cubicBezTo>
                  <a:pt x="12" y="147"/>
                  <a:pt x="0" y="124"/>
                  <a:pt x="0" y="98"/>
                </a:cubicBezTo>
                <a:cubicBezTo>
                  <a:pt x="0" y="78"/>
                  <a:pt x="7" y="60"/>
                  <a:pt x="18" y="46"/>
                </a:cubicBezTo>
                <a:cubicBezTo>
                  <a:pt x="27" y="34"/>
                  <a:pt x="39" y="25"/>
                  <a:pt x="54" y="19"/>
                </a:cubicBezTo>
                <a:cubicBezTo>
                  <a:pt x="63" y="15"/>
                  <a:pt x="74" y="13"/>
                  <a:pt x="85" y="13"/>
                </a:cubicBezTo>
                <a:cubicBezTo>
                  <a:pt x="96" y="13"/>
                  <a:pt x="106" y="15"/>
                  <a:pt x="116" y="19"/>
                </a:cubicBezTo>
                <a:cubicBezTo>
                  <a:pt x="130" y="25"/>
                  <a:pt x="143" y="34"/>
                  <a:pt x="152" y="46"/>
                </a:cubicBezTo>
                <a:cubicBezTo>
                  <a:pt x="163" y="60"/>
                  <a:pt x="170" y="78"/>
                  <a:pt x="170" y="98"/>
                </a:cubicBezTo>
                <a:cubicBezTo>
                  <a:pt x="170" y="124"/>
                  <a:pt x="158" y="147"/>
                  <a:pt x="140" y="163"/>
                </a:cubicBezTo>
                <a:cubicBezTo>
                  <a:pt x="141" y="164"/>
                  <a:pt x="142" y="166"/>
                  <a:pt x="143" y="168"/>
                </a:cubicBezTo>
                <a:close/>
                <a:moveTo>
                  <a:pt x="152" y="98"/>
                </a:moveTo>
                <a:cubicBezTo>
                  <a:pt x="152" y="61"/>
                  <a:pt x="122" y="31"/>
                  <a:pt x="85" y="31"/>
                </a:cubicBezTo>
                <a:cubicBezTo>
                  <a:pt x="48" y="31"/>
                  <a:pt x="18" y="61"/>
                  <a:pt x="18" y="98"/>
                </a:cubicBezTo>
                <a:cubicBezTo>
                  <a:pt x="18" y="135"/>
                  <a:pt x="48" y="165"/>
                  <a:pt x="85" y="165"/>
                </a:cubicBezTo>
                <a:cubicBezTo>
                  <a:pt x="122" y="165"/>
                  <a:pt x="152" y="135"/>
                  <a:pt x="152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53"/>
          <p:cNvSpPr>
            <a:spLocks noEditPoints="1"/>
          </p:cNvSpPr>
          <p:nvPr/>
        </p:nvSpPr>
        <p:spPr bwMode="auto">
          <a:xfrm>
            <a:off x="8310251" y="3618717"/>
            <a:ext cx="288000" cy="288000"/>
          </a:xfrm>
          <a:custGeom>
            <a:avLst/>
            <a:gdLst>
              <a:gd name="T0" fmla="*/ 120 w 170"/>
              <a:gd name="T1" fmla="*/ 14 h 193"/>
              <a:gd name="T2" fmla="*/ 125 w 170"/>
              <a:gd name="T3" fmla="*/ 7 h 193"/>
              <a:gd name="T4" fmla="*/ 142 w 170"/>
              <a:gd name="T5" fmla="*/ 4 h 193"/>
              <a:gd name="T6" fmla="*/ 158 w 170"/>
              <a:gd name="T7" fmla="*/ 16 h 193"/>
              <a:gd name="T8" fmla="*/ 161 w 170"/>
              <a:gd name="T9" fmla="*/ 34 h 193"/>
              <a:gd name="T10" fmla="*/ 156 w 170"/>
              <a:gd name="T11" fmla="*/ 41 h 193"/>
              <a:gd name="T12" fmla="*/ 120 w 170"/>
              <a:gd name="T13" fmla="*/ 14 h 193"/>
              <a:gd name="T14" fmla="*/ 14 w 170"/>
              <a:gd name="T15" fmla="*/ 41 h 193"/>
              <a:gd name="T16" fmla="*/ 50 w 170"/>
              <a:gd name="T17" fmla="*/ 14 h 193"/>
              <a:gd name="T18" fmla="*/ 45 w 170"/>
              <a:gd name="T19" fmla="*/ 7 h 193"/>
              <a:gd name="T20" fmla="*/ 27 w 170"/>
              <a:gd name="T21" fmla="*/ 4 h 193"/>
              <a:gd name="T22" fmla="*/ 12 w 170"/>
              <a:gd name="T23" fmla="*/ 16 h 193"/>
              <a:gd name="T24" fmla="*/ 9 w 170"/>
              <a:gd name="T25" fmla="*/ 34 h 193"/>
              <a:gd name="T26" fmla="*/ 14 w 170"/>
              <a:gd name="T27" fmla="*/ 41 h 193"/>
              <a:gd name="T28" fmla="*/ 146 w 170"/>
              <a:gd name="T29" fmla="*/ 98 h 193"/>
              <a:gd name="T30" fmla="*/ 85 w 170"/>
              <a:gd name="T31" fmla="*/ 159 h 193"/>
              <a:gd name="T32" fmla="*/ 24 w 170"/>
              <a:gd name="T33" fmla="*/ 98 h 193"/>
              <a:gd name="T34" fmla="*/ 85 w 170"/>
              <a:gd name="T35" fmla="*/ 37 h 193"/>
              <a:gd name="T36" fmla="*/ 146 w 170"/>
              <a:gd name="T37" fmla="*/ 98 h 193"/>
              <a:gd name="T38" fmla="*/ 125 w 170"/>
              <a:gd name="T39" fmla="*/ 98 h 193"/>
              <a:gd name="T40" fmla="*/ 120 w 170"/>
              <a:gd name="T41" fmla="*/ 93 h 193"/>
              <a:gd name="T42" fmla="*/ 91 w 170"/>
              <a:gd name="T43" fmla="*/ 93 h 193"/>
              <a:gd name="T44" fmla="*/ 85 w 170"/>
              <a:gd name="T45" fmla="*/ 90 h 193"/>
              <a:gd name="T46" fmla="*/ 73 w 170"/>
              <a:gd name="T47" fmla="*/ 57 h 193"/>
              <a:gd name="T48" fmla="*/ 69 w 170"/>
              <a:gd name="T49" fmla="*/ 55 h 193"/>
              <a:gd name="T50" fmla="*/ 67 w 170"/>
              <a:gd name="T51" fmla="*/ 59 h 193"/>
              <a:gd name="T52" fmla="*/ 79 w 170"/>
              <a:gd name="T53" fmla="*/ 92 h 193"/>
              <a:gd name="T54" fmla="*/ 77 w 170"/>
              <a:gd name="T55" fmla="*/ 98 h 193"/>
              <a:gd name="T56" fmla="*/ 85 w 170"/>
              <a:gd name="T57" fmla="*/ 106 h 193"/>
              <a:gd name="T58" fmla="*/ 91 w 170"/>
              <a:gd name="T59" fmla="*/ 103 h 193"/>
              <a:gd name="T60" fmla="*/ 120 w 170"/>
              <a:gd name="T61" fmla="*/ 103 h 193"/>
              <a:gd name="T62" fmla="*/ 125 w 170"/>
              <a:gd name="T63" fmla="*/ 98 h 193"/>
              <a:gd name="T64" fmla="*/ 143 w 170"/>
              <a:gd name="T65" fmla="*/ 168 h 193"/>
              <a:gd name="T66" fmla="*/ 147 w 170"/>
              <a:gd name="T67" fmla="*/ 190 h 193"/>
              <a:gd name="T68" fmla="*/ 124 w 170"/>
              <a:gd name="T69" fmla="*/ 180 h 193"/>
              <a:gd name="T70" fmla="*/ 121 w 170"/>
              <a:gd name="T71" fmla="*/ 177 h 193"/>
              <a:gd name="T72" fmla="*/ 119 w 170"/>
              <a:gd name="T73" fmla="*/ 175 h 193"/>
              <a:gd name="T74" fmla="*/ 85 w 170"/>
              <a:gd name="T75" fmla="*/ 183 h 193"/>
              <a:gd name="T76" fmla="*/ 50 w 170"/>
              <a:gd name="T77" fmla="*/ 175 h 193"/>
              <a:gd name="T78" fmla="*/ 49 w 170"/>
              <a:gd name="T79" fmla="*/ 177 h 193"/>
              <a:gd name="T80" fmla="*/ 46 w 170"/>
              <a:gd name="T81" fmla="*/ 180 h 193"/>
              <a:gd name="T82" fmla="*/ 23 w 170"/>
              <a:gd name="T83" fmla="*/ 190 h 193"/>
              <a:gd name="T84" fmla="*/ 26 w 170"/>
              <a:gd name="T85" fmla="*/ 168 h 193"/>
              <a:gd name="T86" fmla="*/ 30 w 170"/>
              <a:gd name="T87" fmla="*/ 163 h 193"/>
              <a:gd name="T88" fmla="*/ 0 w 170"/>
              <a:gd name="T89" fmla="*/ 98 h 193"/>
              <a:gd name="T90" fmla="*/ 18 w 170"/>
              <a:gd name="T91" fmla="*/ 46 h 193"/>
              <a:gd name="T92" fmla="*/ 54 w 170"/>
              <a:gd name="T93" fmla="*/ 19 h 193"/>
              <a:gd name="T94" fmla="*/ 85 w 170"/>
              <a:gd name="T95" fmla="*/ 13 h 193"/>
              <a:gd name="T96" fmla="*/ 116 w 170"/>
              <a:gd name="T97" fmla="*/ 19 h 193"/>
              <a:gd name="T98" fmla="*/ 152 w 170"/>
              <a:gd name="T99" fmla="*/ 46 h 193"/>
              <a:gd name="T100" fmla="*/ 170 w 170"/>
              <a:gd name="T101" fmla="*/ 98 h 193"/>
              <a:gd name="T102" fmla="*/ 140 w 170"/>
              <a:gd name="T103" fmla="*/ 163 h 193"/>
              <a:gd name="T104" fmla="*/ 143 w 170"/>
              <a:gd name="T105" fmla="*/ 168 h 193"/>
              <a:gd name="T106" fmla="*/ 152 w 170"/>
              <a:gd name="T107" fmla="*/ 98 h 193"/>
              <a:gd name="T108" fmla="*/ 85 w 170"/>
              <a:gd name="T109" fmla="*/ 31 h 193"/>
              <a:gd name="T110" fmla="*/ 18 w 170"/>
              <a:gd name="T111" fmla="*/ 98 h 193"/>
              <a:gd name="T112" fmla="*/ 85 w 170"/>
              <a:gd name="T113" fmla="*/ 165 h 193"/>
              <a:gd name="T114" fmla="*/ 152 w 170"/>
              <a:gd name="T115" fmla="*/ 98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0" h="193">
                <a:moveTo>
                  <a:pt x="120" y="14"/>
                </a:moveTo>
                <a:cubicBezTo>
                  <a:pt x="125" y="7"/>
                  <a:pt x="125" y="7"/>
                  <a:pt x="125" y="7"/>
                </a:cubicBezTo>
                <a:cubicBezTo>
                  <a:pt x="129" y="2"/>
                  <a:pt x="137" y="0"/>
                  <a:pt x="142" y="4"/>
                </a:cubicBezTo>
                <a:cubicBezTo>
                  <a:pt x="158" y="16"/>
                  <a:pt x="158" y="16"/>
                  <a:pt x="158" y="16"/>
                </a:cubicBezTo>
                <a:cubicBezTo>
                  <a:pt x="164" y="20"/>
                  <a:pt x="165" y="28"/>
                  <a:pt x="161" y="34"/>
                </a:cubicBezTo>
                <a:cubicBezTo>
                  <a:pt x="156" y="41"/>
                  <a:pt x="156" y="41"/>
                  <a:pt x="156" y="41"/>
                </a:cubicBezTo>
                <a:cubicBezTo>
                  <a:pt x="146" y="29"/>
                  <a:pt x="134" y="20"/>
                  <a:pt x="120" y="14"/>
                </a:cubicBezTo>
                <a:close/>
                <a:moveTo>
                  <a:pt x="14" y="41"/>
                </a:moveTo>
                <a:cubicBezTo>
                  <a:pt x="23" y="29"/>
                  <a:pt x="36" y="20"/>
                  <a:pt x="50" y="14"/>
                </a:cubicBezTo>
                <a:cubicBezTo>
                  <a:pt x="45" y="7"/>
                  <a:pt x="45" y="7"/>
                  <a:pt x="45" y="7"/>
                </a:cubicBezTo>
                <a:cubicBezTo>
                  <a:pt x="41" y="2"/>
                  <a:pt x="33" y="0"/>
                  <a:pt x="27" y="4"/>
                </a:cubicBezTo>
                <a:cubicBezTo>
                  <a:pt x="12" y="16"/>
                  <a:pt x="12" y="16"/>
                  <a:pt x="12" y="16"/>
                </a:cubicBezTo>
                <a:cubicBezTo>
                  <a:pt x="6" y="20"/>
                  <a:pt x="5" y="28"/>
                  <a:pt x="9" y="34"/>
                </a:cubicBezTo>
                <a:lnTo>
                  <a:pt x="14" y="41"/>
                </a:lnTo>
                <a:close/>
                <a:moveTo>
                  <a:pt x="146" y="98"/>
                </a:moveTo>
                <a:cubicBezTo>
                  <a:pt x="146" y="132"/>
                  <a:pt x="118" y="159"/>
                  <a:pt x="85" y="159"/>
                </a:cubicBezTo>
                <a:cubicBezTo>
                  <a:pt x="51" y="159"/>
                  <a:pt x="24" y="132"/>
                  <a:pt x="24" y="98"/>
                </a:cubicBezTo>
                <a:cubicBezTo>
                  <a:pt x="24" y="64"/>
                  <a:pt x="51" y="37"/>
                  <a:pt x="85" y="37"/>
                </a:cubicBezTo>
                <a:cubicBezTo>
                  <a:pt x="118" y="37"/>
                  <a:pt x="146" y="64"/>
                  <a:pt x="146" y="98"/>
                </a:cubicBezTo>
                <a:close/>
                <a:moveTo>
                  <a:pt x="125" y="98"/>
                </a:moveTo>
                <a:cubicBezTo>
                  <a:pt x="125" y="95"/>
                  <a:pt x="123" y="93"/>
                  <a:pt x="120" y="93"/>
                </a:cubicBezTo>
                <a:cubicBezTo>
                  <a:pt x="91" y="93"/>
                  <a:pt x="91" y="93"/>
                  <a:pt x="91" y="93"/>
                </a:cubicBezTo>
                <a:cubicBezTo>
                  <a:pt x="90" y="91"/>
                  <a:pt x="88" y="90"/>
                  <a:pt x="85" y="90"/>
                </a:cubicBezTo>
                <a:cubicBezTo>
                  <a:pt x="73" y="57"/>
                  <a:pt x="73" y="57"/>
                  <a:pt x="73" y="57"/>
                </a:cubicBezTo>
                <a:cubicBezTo>
                  <a:pt x="73" y="55"/>
                  <a:pt x="71" y="54"/>
                  <a:pt x="69" y="55"/>
                </a:cubicBezTo>
                <a:cubicBezTo>
                  <a:pt x="68" y="56"/>
                  <a:pt x="67" y="57"/>
                  <a:pt x="67" y="59"/>
                </a:cubicBezTo>
                <a:cubicBezTo>
                  <a:pt x="79" y="92"/>
                  <a:pt x="79" y="92"/>
                  <a:pt x="79" y="92"/>
                </a:cubicBezTo>
                <a:cubicBezTo>
                  <a:pt x="78" y="94"/>
                  <a:pt x="77" y="96"/>
                  <a:pt x="77" y="98"/>
                </a:cubicBezTo>
                <a:cubicBezTo>
                  <a:pt x="77" y="102"/>
                  <a:pt x="80" y="106"/>
                  <a:pt x="85" y="106"/>
                </a:cubicBezTo>
                <a:cubicBezTo>
                  <a:pt x="87" y="106"/>
                  <a:pt x="90" y="105"/>
                  <a:pt x="91" y="103"/>
                </a:cubicBezTo>
                <a:cubicBezTo>
                  <a:pt x="120" y="103"/>
                  <a:pt x="120" y="103"/>
                  <a:pt x="120" y="103"/>
                </a:cubicBezTo>
                <a:cubicBezTo>
                  <a:pt x="123" y="103"/>
                  <a:pt x="125" y="101"/>
                  <a:pt x="125" y="98"/>
                </a:cubicBezTo>
                <a:close/>
                <a:moveTo>
                  <a:pt x="143" y="168"/>
                </a:moveTo>
                <a:cubicBezTo>
                  <a:pt x="149" y="177"/>
                  <a:pt x="151" y="186"/>
                  <a:pt x="147" y="190"/>
                </a:cubicBezTo>
                <a:cubicBezTo>
                  <a:pt x="142" y="193"/>
                  <a:pt x="133" y="189"/>
                  <a:pt x="124" y="180"/>
                </a:cubicBezTo>
                <a:cubicBezTo>
                  <a:pt x="123" y="179"/>
                  <a:pt x="122" y="178"/>
                  <a:pt x="121" y="177"/>
                </a:cubicBezTo>
                <a:cubicBezTo>
                  <a:pt x="119" y="175"/>
                  <a:pt x="119" y="175"/>
                  <a:pt x="119" y="175"/>
                </a:cubicBezTo>
                <a:cubicBezTo>
                  <a:pt x="109" y="180"/>
                  <a:pt x="97" y="183"/>
                  <a:pt x="85" y="183"/>
                </a:cubicBezTo>
                <a:cubicBezTo>
                  <a:pt x="72" y="183"/>
                  <a:pt x="61" y="180"/>
                  <a:pt x="50" y="175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8" y="178"/>
                  <a:pt x="47" y="179"/>
                  <a:pt x="46" y="180"/>
                </a:cubicBezTo>
                <a:cubicBezTo>
                  <a:pt x="37" y="189"/>
                  <a:pt x="27" y="193"/>
                  <a:pt x="23" y="190"/>
                </a:cubicBezTo>
                <a:cubicBezTo>
                  <a:pt x="19" y="186"/>
                  <a:pt x="20" y="177"/>
                  <a:pt x="26" y="168"/>
                </a:cubicBezTo>
                <a:cubicBezTo>
                  <a:pt x="27" y="166"/>
                  <a:pt x="29" y="164"/>
                  <a:pt x="30" y="163"/>
                </a:cubicBezTo>
                <a:cubicBezTo>
                  <a:pt x="12" y="147"/>
                  <a:pt x="0" y="124"/>
                  <a:pt x="0" y="98"/>
                </a:cubicBezTo>
                <a:cubicBezTo>
                  <a:pt x="0" y="78"/>
                  <a:pt x="7" y="60"/>
                  <a:pt x="18" y="46"/>
                </a:cubicBezTo>
                <a:cubicBezTo>
                  <a:pt x="27" y="34"/>
                  <a:pt x="39" y="25"/>
                  <a:pt x="54" y="19"/>
                </a:cubicBezTo>
                <a:cubicBezTo>
                  <a:pt x="63" y="15"/>
                  <a:pt x="74" y="13"/>
                  <a:pt x="85" y="13"/>
                </a:cubicBezTo>
                <a:cubicBezTo>
                  <a:pt x="96" y="13"/>
                  <a:pt x="106" y="15"/>
                  <a:pt x="116" y="19"/>
                </a:cubicBezTo>
                <a:cubicBezTo>
                  <a:pt x="130" y="25"/>
                  <a:pt x="143" y="34"/>
                  <a:pt x="152" y="46"/>
                </a:cubicBezTo>
                <a:cubicBezTo>
                  <a:pt x="163" y="60"/>
                  <a:pt x="170" y="78"/>
                  <a:pt x="170" y="98"/>
                </a:cubicBezTo>
                <a:cubicBezTo>
                  <a:pt x="170" y="124"/>
                  <a:pt x="158" y="147"/>
                  <a:pt x="140" y="163"/>
                </a:cubicBezTo>
                <a:cubicBezTo>
                  <a:pt x="141" y="164"/>
                  <a:pt x="142" y="166"/>
                  <a:pt x="143" y="168"/>
                </a:cubicBezTo>
                <a:close/>
                <a:moveTo>
                  <a:pt x="152" y="98"/>
                </a:moveTo>
                <a:cubicBezTo>
                  <a:pt x="152" y="61"/>
                  <a:pt x="122" y="31"/>
                  <a:pt x="85" y="31"/>
                </a:cubicBezTo>
                <a:cubicBezTo>
                  <a:pt x="48" y="31"/>
                  <a:pt x="18" y="61"/>
                  <a:pt x="18" y="98"/>
                </a:cubicBezTo>
                <a:cubicBezTo>
                  <a:pt x="18" y="135"/>
                  <a:pt x="48" y="165"/>
                  <a:pt x="85" y="165"/>
                </a:cubicBezTo>
                <a:cubicBezTo>
                  <a:pt x="122" y="165"/>
                  <a:pt x="152" y="135"/>
                  <a:pt x="152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7635722"/>
              </p:ext>
            </p:extLst>
          </p:nvPr>
        </p:nvGraphicFramePr>
        <p:xfrm>
          <a:off x="1315328" y="1745671"/>
          <a:ext cx="9851436" cy="36437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3812">
                  <a:extLst>
                    <a:ext uri="{9D8B030D-6E8A-4147-A177-3AD203B41FA5}">
                      <a16:colId xmlns:a16="http://schemas.microsoft.com/office/drawing/2014/main" val="2935980585"/>
                    </a:ext>
                  </a:extLst>
                </a:gridCol>
                <a:gridCol w="3283812">
                  <a:extLst>
                    <a:ext uri="{9D8B030D-6E8A-4147-A177-3AD203B41FA5}">
                      <a16:colId xmlns:a16="http://schemas.microsoft.com/office/drawing/2014/main" val="2986312081"/>
                    </a:ext>
                  </a:extLst>
                </a:gridCol>
                <a:gridCol w="3283812">
                  <a:extLst>
                    <a:ext uri="{9D8B030D-6E8A-4147-A177-3AD203B41FA5}">
                      <a16:colId xmlns:a16="http://schemas.microsoft.com/office/drawing/2014/main" val="948829866"/>
                    </a:ext>
                  </a:extLst>
                </a:gridCol>
              </a:tblGrid>
              <a:tr h="1214582">
                <a:tc>
                  <a:txBody>
                    <a:bodyPr/>
                    <a:lstStyle/>
                    <a:p>
                      <a:endParaRPr lang="zh-TW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altLang="zh-TW" sz="2800" dirty="0">
                          <a:latin typeface="+mj-ea"/>
                          <a:ea typeface="方正黑体简体" panose="02010601030101010101"/>
                        </a:rPr>
                        <a:t>Training Data</a:t>
                      </a:r>
                      <a:endParaRPr lang="zh-TW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altLang="zh-TW" sz="2800" dirty="0">
                          <a:latin typeface="+mj-ea"/>
                          <a:ea typeface="方正黑体简体" panose="02010601030101010101"/>
                        </a:rPr>
                        <a:t>Testing Data</a:t>
                      </a:r>
                      <a:endParaRPr lang="zh-TW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9274345"/>
                  </a:ext>
                </a:extLst>
              </a:tr>
              <a:tr h="121458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TW" altLang="en-US" sz="28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</a:rPr>
                        <a:t>數量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200000"/>
                        </a:lnSpc>
                      </a:pPr>
                      <a:r>
                        <a:rPr lang="en-US" altLang="zh-TW" sz="28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方正黑体简体" panose="02010601030101010101"/>
                          <a:cs typeface="+mn-cs"/>
                        </a:rPr>
                        <a:t>1511</a:t>
                      </a:r>
                      <a:r>
                        <a:rPr lang="zh-TW" altLang="en-US" sz="28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200000"/>
                        </a:lnSpc>
                      </a:pPr>
                      <a:r>
                        <a:rPr lang="en-US" altLang="zh-TW" sz="28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方正黑体简体" panose="02010601030101010101"/>
                          <a:cs typeface="+mn-cs"/>
                        </a:rPr>
                        <a:t>1000</a:t>
                      </a:r>
                      <a:r>
                        <a:rPr lang="zh-TW" altLang="en-US" sz="28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439064"/>
                  </a:ext>
                </a:extLst>
              </a:tr>
              <a:tr h="121458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TW" altLang="en-US" sz="28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</a:rPr>
                        <a:t>日期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200000"/>
                        </a:lnSpc>
                      </a:pPr>
                      <a:r>
                        <a:rPr lang="en-US" altLang="zh-TW" sz="24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方正黑体简体" panose="02010601030101010101"/>
                          <a:cs typeface="+mn-cs"/>
                        </a:rPr>
                        <a:t>2020/01/21-2020/06/09</a:t>
                      </a:r>
                      <a:endParaRPr lang="zh-TW" altLang="en-US" sz="2400" kern="1200" dirty="0">
                        <a:solidFill>
                          <a:schemeClr val="tx2">
                            <a:lumMod val="50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方正黑体简体" panose="02010601030101010101"/>
                          <a:cs typeface="+mn-cs"/>
                        </a:rPr>
                        <a:t>2020/01/24-2020/06/09</a:t>
                      </a:r>
                      <a:endParaRPr lang="zh-TW" altLang="en-US" sz="2400" kern="1200" dirty="0">
                        <a:solidFill>
                          <a:schemeClr val="tx2">
                            <a:lumMod val="50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endParaRPr lang="zh-TW" altLang="en-US" dirty="0">
                        <a:solidFill>
                          <a:schemeClr val="tx2">
                            <a:lumMod val="50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5138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0901636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56" grpId="0" animBg="1"/>
          <p:bldP spid="58" grpId="0" animBg="1"/>
          <p:bldP spid="59" grpId="0"/>
          <p:bldP spid="6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56" grpId="0" animBg="1"/>
          <p:bldP spid="58" grpId="0" animBg="1"/>
          <p:bldP spid="59" grpId="0"/>
          <p:bldP spid="61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 17"/>
          <p:cNvSpPr/>
          <p:nvPr/>
        </p:nvSpPr>
        <p:spPr>
          <a:xfrm flipH="1">
            <a:off x="106741" y="0"/>
            <a:ext cx="6436113" cy="6873596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309994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11" fmla="*/ 1572046 w 10639698"/>
              <a:gd name="connsiteY11" fmla="*/ 0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10639698"/>
              <a:gd name="connsiteY0" fmla="*/ 0 h 6866632"/>
              <a:gd name="connsiteX1" fmla="*/ 6597087 w 10639698"/>
              <a:gd name="connsiteY1" fmla="*/ 32084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629171"/>
              <a:gd name="connsiteY0" fmla="*/ 0 h 6873596"/>
              <a:gd name="connsiteX1" fmla="*/ 6597087 w 6629171"/>
              <a:gd name="connsiteY1" fmla="*/ 32084 h 6873596"/>
              <a:gd name="connsiteX2" fmla="*/ 6629171 w 6629171"/>
              <a:gd name="connsiteY2" fmla="*/ 6873596 h 6873596"/>
              <a:gd name="connsiteX3" fmla="*/ 1572046 w 6629171"/>
              <a:gd name="connsiteY3" fmla="*/ 6866632 h 6873596"/>
              <a:gd name="connsiteX4" fmla="*/ 1483885 w 6629171"/>
              <a:gd name="connsiteY4" fmla="*/ 6790170 h 6873596"/>
              <a:gd name="connsiteX5" fmla="*/ 0 w 6629171"/>
              <a:gd name="connsiteY5" fmla="*/ 3433316 h 6873596"/>
              <a:gd name="connsiteX6" fmla="*/ 1483885 w 6629171"/>
              <a:gd name="connsiteY6" fmla="*/ 76463 h 6873596"/>
              <a:gd name="connsiteX7" fmla="*/ 1572046 w 6629171"/>
              <a:gd name="connsiteY7" fmla="*/ 0 h 6873596"/>
              <a:gd name="connsiteX0" fmla="*/ 1572046 w 6597087"/>
              <a:gd name="connsiteY0" fmla="*/ 0 h 6873596"/>
              <a:gd name="connsiteX1" fmla="*/ 6597087 w 6597087"/>
              <a:gd name="connsiteY1" fmla="*/ 32084 h 6873596"/>
              <a:gd name="connsiteX2" fmla="*/ 6581045 w 6597087"/>
              <a:gd name="connsiteY2" fmla="*/ 6873596 h 6873596"/>
              <a:gd name="connsiteX3" fmla="*/ 1572046 w 6597087"/>
              <a:gd name="connsiteY3" fmla="*/ 6866632 h 6873596"/>
              <a:gd name="connsiteX4" fmla="*/ 1483885 w 6597087"/>
              <a:gd name="connsiteY4" fmla="*/ 6790170 h 6873596"/>
              <a:gd name="connsiteX5" fmla="*/ 0 w 6597087"/>
              <a:gd name="connsiteY5" fmla="*/ 3433316 h 6873596"/>
              <a:gd name="connsiteX6" fmla="*/ 1483885 w 6597087"/>
              <a:gd name="connsiteY6" fmla="*/ 76463 h 6873596"/>
              <a:gd name="connsiteX7" fmla="*/ 1572046 w 6597087"/>
              <a:gd name="connsiteY7" fmla="*/ 0 h 6873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97087" h="6873596">
                <a:moveTo>
                  <a:pt x="1572046" y="0"/>
                </a:moveTo>
                <a:lnTo>
                  <a:pt x="6597087" y="32084"/>
                </a:lnTo>
                <a:cubicBezTo>
                  <a:pt x="6591740" y="2312588"/>
                  <a:pt x="6586392" y="4593092"/>
                  <a:pt x="6581045" y="6873596"/>
                </a:cubicBez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solidFill>
            <a:srgbClr val="1D4C7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19" name="任意多边形 18"/>
          <p:cNvSpPr/>
          <p:nvPr/>
        </p:nvSpPr>
        <p:spPr>
          <a:xfrm flipH="1">
            <a:off x="-14607" y="6964"/>
            <a:ext cx="6163950" cy="6866632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163950"/>
              <a:gd name="connsiteY0" fmla="*/ 0 h 6866632"/>
              <a:gd name="connsiteX1" fmla="*/ 6163950 w 6163950"/>
              <a:gd name="connsiteY1" fmla="*/ 0 h 6866632"/>
              <a:gd name="connsiteX2" fmla="*/ 6147909 w 6163950"/>
              <a:gd name="connsiteY2" fmla="*/ 6857554 h 6866632"/>
              <a:gd name="connsiteX3" fmla="*/ 1572046 w 6163950"/>
              <a:gd name="connsiteY3" fmla="*/ 6866632 h 6866632"/>
              <a:gd name="connsiteX4" fmla="*/ 1483885 w 6163950"/>
              <a:gd name="connsiteY4" fmla="*/ 6790170 h 6866632"/>
              <a:gd name="connsiteX5" fmla="*/ 0 w 6163950"/>
              <a:gd name="connsiteY5" fmla="*/ 3433316 h 6866632"/>
              <a:gd name="connsiteX6" fmla="*/ 1483885 w 6163950"/>
              <a:gd name="connsiteY6" fmla="*/ 76463 h 6866632"/>
              <a:gd name="connsiteX7" fmla="*/ 1572046 w 6163950"/>
              <a:gd name="connsiteY7" fmla="*/ 0 h 6866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63950" h="6866632">
                <a:moveTo>
                  <a:pt x="1572046" y="0"/>
                </a:moveTo>
                <a:lnTo>
                  <a:pt x="6163950" y="0"/>
                </a:lnTo>
                <a:lnTo>
                  <a:pt x="6147909" y="6857554"/>
                </a:ln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blipFill dpi="0"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6692" r="-10408"/>
            </a:stretch>
          </a:blipFill>
          <a:ln>
            <a:noFill/>
          </a:ln>
          <a:effectLst>
            <a:outerShdw blurRad="3683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244079" y="1315264"/>
            <a:ext cx="2154014" cy="4050564"/>
          </a:xfrm>
          <a:prstGeom prst="ellipse">
            <a:avLst/>
          </a:prstGeom>
          <a:noFill/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199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01</a:t>
            </a:r>
            <a:endParaRPr lang="zh-CN" altLang="en-US" sz="199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249642" y="4554194"/>
            <a:ext cx="2142889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2800" b="1" spc="300" dirty="0">
                <a:solidFill>
                  <a:srgbClr val="595959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PART ONE</a:t>
            </a:r>
            <a:endParaRPr lang="zh-CN" altLang="en-US" sz="2800" b="1" spc="300" dirty="0">
              <a:solidFill>
                <a:srgbClr val="595959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110016" y="2213811"/>
            <a:ext cx="6320589" cy="27752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0" dist="381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675213" y="2796351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x-none" altLang="zh-TW" sz="4400" b="1" dirty="0">
                <a:solidFill>
                  <a:srgbClr val="414141"/>
                </a:solidFill>
                <a:latin typeface="+mn-ea"/>
              </a:rPr>
              <a:t>背景、動機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5791201" y="3742254"/>
            <a:ext cx="641683" cy="0"/>
          </a:xfrm>
          <a:prstGeom prst="line">
            <a:avLst/>
          </a:prstGeom>
          <a:ln w="57150">
            <a:solidFill>
              <a:srgbClr val="1D4C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990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 p14:presetBounceEnd="48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97247" y="3578576"/>
            <a:ext cx="2123293" cy="2133145"/>
            <a:chOff x="1019908" y="3221741"/>
            <a:chExt cx="2123293" cy="2133145"/>
          </a:xfrm>
        </p:grpSpPr>
        <p:grpSp>
          <p:nvGrpSpPr>
            <p:cNvPr id="6" name="组合 5"/>
            <p:cNvGrpSpPr/>
            <p:nvPr/>
          </p:nvGrpSpPr>
          <p:grpSpPr>
            <a:xfrm>
              <a:off x="1019908" y="3221741"/>
              <a:ext cx="2123293" cy="2133145"/>
              <a:chOff x="1019908" y="2923795"/>
              <a:chExt cx="2123293" cy="2133145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1019908" y="2923795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517268" y="4533118"/>
                <a:ext cx="1625933" cy="523822"/>
              </a:xfrm>
              <a:prstGeom prst="rect">
                <a:avLst/>
              </a:prstGeom>
              <a:solidFill>
                <a:srgbClr val="1D4C77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TextBox 7">
              <a:extLst>
                <a:ext uri="{FF2B5EF4-FFF2-40B4-BE49-F238E27FC236}">
                  <a16:creationId xmlns:a16="http://schemas.microsoft.com/office/drawing/2014/main" id="{D560C46C-2D35-4D3B-AC62-10B674442350}"/>
                </a:ext>
              </a:extLst>
            </p:cNvPr>
            <p:cNvSpPr txBox="1"/>
            <p:nvPr/>
          </p:nvSpPr>
          <p:spPr>
            <a:xfrm>
              <a:off x="1517268" y="4898692"/>
              <a:ext cx="1605795" cy="372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TW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1</a:t>
              </a:r>
              <a:endParaRPr lang="en-US" altLang="zh-CN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2B5AEE0-D7CD-4D0A-99A1-942A27D36C2F}"/>
                </a:ext>
              </a:extLst>
            </p:cNvPr>
            <p:cNvSpPr txBox="1"/>
            <p:nvPr/>
          </p:nvSpPr>
          <p:spPr>
            <a:xfrm>
              <a:off x="1204538" y="3391019"/>
              <a:ext cx="1613369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TW" altLang="en-US" sz="48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爬蟲</a:t>
              </a:r>
              <a:endParaRPr lang="zh-CN" altLang="en-US" sz="48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482863" y="3578576"/>
            <a:ext cx="2123293" cy="2133145"/>
            <a:chOff x="6605524" y="3221741"/>
            <a:chExt cx="2123293" cy="2133145"/>
          </a:xfrm>
        </p:grpSpPr>
        <p:grpSp>
          <p:nvGrpSpPr>
            <p:cNvPr id="37" name="组合 36"/>
            <p:cNvGrpSpPr/>
            <p:nvPr/>
          </p:nvGrpSpPr>
          <p:grpSpPr>
            <a:xfrm>
              <a:off x="6605524" y="3221741"/>
              <a:ext cx="2123293" cy="2133145"/>
              <a:chOff x="1019908" y="2923795"/>
              <a:chExt cx="2123293" cy="2133145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1019908" y="2923795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1517268" y="4533118"/>
                <a:ext cx="1625933" cy="523822"/>
              </a:xfrm>
              <a:prstGeom prst="rect">
                <a:avLst/>
              </a:prstGeom>
              <a:solidFill>
                <a:srgbClr val="1D4C77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8D3DFAD3-9EA7-44A4-A79B-642536FC8D88}"/>
                </a:ext>
              </a:extLst>
            </p:cNvPr>
            <p:cNvSpPr txBox="1"/>
            <p:nvPr/>
          </p:nvSpPr>
          <p:spPr>
            <a:xfrm>
              <a:off x="7102884" y="4898692"/>
              <a:ext cx="1600200" cy="345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3</a:t>
              </a:r>
              <a:endParaRPr lang="zh-CN" altLang="en-US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B9F776A7-E295-4EA8-8D32-9BE7D8D75BDE}"/>
                </a:ext>
              </a:extLst>
            </p:cNvPr>
            <p:cNvSpPr txBox="1"/>
            <p:nvPr/>
          </p:nvSpPr>
          <p:spPr>
            <a:xfrm>
              <a:off x="6712625" y="3391019"/>
              <a:ext cx="1613369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Event Embedding</a:t>
              </a:r>
              <a:endParaRPr lang="zh-CN" altLang="en-US" sz="24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690055" y="3475641"/>
            <a:ext cx="2123294" cy="2052349"/>
            <a:chOff x="3812716" y="3118806"/>
            <a:chExt cx="2123294" cy="2052349"/>
          </a:xfrm>
        </p:grpSpPr>
        <p:grpSp>
          <p:nvGrpSpPr>
            <p:cNvPr id="25" name="组合 24"/>
            <p:cNvGrpSpPr/>
            <p:nvPr/>
          </p:nvGrpSpPr>
          <p:grpSpPr>
            <a:xfrm>
              <a:off x="3812716" y="3118806"/>
              <a:ext cx="2123293" cy="2052349"/>
              <a:chOff x="1019908" y="2860237"/>
              <a:chExt cx="2123293" cy="2052349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019908" y="3041643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1517268" y="2860237"/>
                <a:ext cx="1625933" cy="523822"/>
              </a:xfrm>
              <a:prstGeom prst="rect">
                <a:avLst/>
              </a:prstGeom>
              <a:solidFill>
                <a:srgbClr val="4F4D50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472C4169-6324-4E7B-8E96-1C36B5824CE3}"/>
                </a:ext>
              </a:extLst>
            </p:cNvPr>
            <p:cNvSpPr txBox="1"/>
            <p:nvPr/>
          </p:nvSpPr>
          <p:spPr>
            <a:xfrm>
              <a:off x="3991140" y="3726947"/>
              <a:ext cx="1613369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TW" sz="24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Word Embedding</a:t>
              </a:r>
              <a:endParaRPr lang="zh-CN" altLang="en-US" sz="24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4" name="TextBox 7">
              <a:extLst>
                <a:ext uri="{FF2B5EF4-FFF2-40B4-BE49-F238E27FC236}">
                  <a16:creationId xmlns:a16="http://schemas.microsoft.com/office/drawing/2014/main" id="{8CC1CC6C-1539-43BE-AE50-589324770CA5}"/>
                </a:ext>
              </a:extLst>
            </p:cNvPr>
            <p:cNvSpPr txBox="1"/>
            <p:nvPr/>
          </p:nvSpPr>
          <p:spPr>
            <a:xfrm>
              <a:off x="4310076" y="3198295"/>
              <a:ext cx="1625934" cy="345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2</a:t>
              </a:r>
              <a:endParaRPr lang="zh-CN" altLang="en-US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275669" y="3475641"/>
            <a:ext cx="2123294" cy="2052349"/>
            <a:chOff x="9398330" y="3118806"/>
            <a:chExt cx="2123294" cy="2052349"/>
          </a:xfrm>
        </p:grpSpPr>
        <p:grpSp>
          <p:nvGrpSpPr>
            <p:cNvPr id="42" name="组合 41"/>
            <p:cNvGrpSpPr/>
            <p:nvPr/>
          </p:nvGrpSpPr>
          <p:grpSpPr>
            <a:xfrm>
              <a:off x="9398331" y="3118806"/>
              <a:ext cx="2123293" cy="2052349"/>
              <a:chOff x="1019908" y="2860237"/>
              <a:chExt cx="2123293" cy="2052349"/>
            </a:xfrm>
          </p:grpSpPr>
          <p:sp>
            <p:nvSpPr>
              <p:cNvPr id="44" name="矩形 43"/>
              <p:cNvSpPr/>
              <p:nvPr/>
            </p:nvSpPr>
            <p:spPr>
              <a:xfrm>
                <a:off x="1019908" y="3041643"/>
                <a:ext cx="1910861" cy="18709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1517268" y="2860237"/>
                <a:ext cx="1625933" cy="523822"/>
              </a:xfrm>
              <a:prstGeom prst="rect">
                <a:avLst/>
              </a:prstGeom>
              <a:solidFill>
                <a:srgbClr val="4F4D50"/>
              </a:solidFill>
              <a:ln>
                <a:noFill/>
              </a:ln>
              <a:effectLst>
                <a:outerShdw blurRad="2540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A421797-3474-4333-84B4-D8A05134F4F5}"/>
                </a:ext>
              </a:extLst>
            </p:cNvPr>
            <p:cNvSpPr txBox="1"/>
            <p:nvPr/>
          </p:nvSpPr>
          <p:spPr>
            <a:xfrm>
              <a:off x="9398330" y="3869429"/>
              <a:ext cx="1910861" cy="732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TW" altLang="en-US" sz="3200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股價預測</a:t>
              </a:r>
              <a:endParaRPr lang="zh-CN" altLang="en-US" sz="3200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6" name="TextBox 7">
              <a:extLst>
                <a:ext uri="{FF2B5EF4-FFF2-40B4-BE49-F238E27FC236}">
                  <a16:creationId xmlns:a16="http://schemas.microsoft.com/office/drawing/2014/main" id="{992BC219-5702-45D9-BE09-15B647B233BB}"/>
                </a:ext>
              </a:extLst>
            </p:cNvPr>
            <p:cNvSpPr txBox="1"/>
            <p:nvPr/>
          </p:nvSpPr>
          <p:spPr>
            <a:xfrm>
              <a:off x="9895690" y="3198295"/>
              <a:ext cx="1625842" cy="345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Step 4</a:t>
              </a:r>
              <a:endParaRPr lang="zh-CN" altLang="en-US" sz="1400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568385" y="43298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研究架構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8" name="橢圓 7"/>
          <p:cNvSpPr/>
          <p:nvPr/>
        </p:nvSpPr>
        <p:spPr>
          <a:xfrm>
            <a:off x="8606156" y="2785123"/>
            <a:ext cx="3459105" cy="3457847"/>
          </a:xfrm>
          <a:prstGeom prst="ellipse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5186095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9" grpId="0" animBg="1"/>
          <p:bldP spid="50" grpId="0"/>
          <p:bldP spid="52" grpId="0"/>
          <p:bldP spid="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9" grpId="0" animBg="1"/>
          <p:bldP spid="50" grpId="0"/>
          <p:bldP spid="52" grpId="0"/>
          <p:bldP spid="8" grpId="0" animBg="1"/>
        </p:bldLst>
      </p:timing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58"/>
          <p:cNvSpPr>
            <a:spLocks noEditPoints="1"/>
          </p:cNvSpPr>
          <p:nvPr/>
        </p:nvSpPr>
        <p:spPr bwMode="auto">
          <a:xfrm>
            <a:off x="4875179" y="3655541"/>
            <a:ext cx="249536" cy="258308"/>
          </a:xfrm>
          <a:custGeom>
            <a:avLst/>
            <a:gdLst>
              <a:gd name="T0" fmla="*/ 107 w 108"/>
              <a:gd name="T1" fmla="*/ 7 h 112"/>
              <a:gd name="T2" fmla="*/ 108 w 108"/>
              <a:gd name="T3" fmla="*/ 4 h 112"/>
              <a:gd name="T4" fmla="*/ 105 w 108"/>
              <a:gd name="T5" fmla="*/ 0 h 112"/>
              <a:gd name="T6" fmla="*/ 104 w 108"/>
              <a:gd name="T7" fmla="*/ 0 h 112"/>
              <a:gd name="T8" fmla="*/ 4 w 108"/>
              <a:gd name="T9" fmla="*/ 0 h 112"/>
              <a:gd name="T10" fmla="*/ 1 w 108"/>
              <a:gd name="T11" fmla="*/ 1 h 112"/>
              <a:gd name="T12" fmla="*/ 1 w 108"/>
              <a:gd name="T13" fmla="*/ 7 h 112"/>
              <a:gd name="T14" fmla="*/ 52 w 108"/>
              <a:gd name="T15" fmla="*/ 70 h 112"/>
              <a:gd name="T16" fmla="*/ 52 w 108"/>
              <a:gd name="T17" fmla="*/ 104 h 112"/>
              <a:gd name="T18" fmla="*/ 36 w 108"/>
              <a:gd name="T19" fmla="*/ 104 h 112"/>
              <a:gd name="T20" fmla="*/ 32 w 108"/>
              <a:gd name="T21" fmla="*/ 108 h 112"/>
              <a:gd name="T22" fmla="*/ 36 w 108"/>
              <a:gd name="T23" fmla="*/ 112 h 112"/>
              <a:gd name="T24" fmla="*/ 76 w 108"/>
              <a:gd name="T25" fmla="*/ 112 h 112"/>
              <a:gd name="T26" fmla="*/ 80 w 108"/>
              <a:gd name="T27" fmla="*/ 108 h 112"/>
              <a:gd name="T28" fmla="*/ 76 w 108"/>
              <a:gd name="T29" fmla="*/ 104 h 112"/>
              <a:gd name="T30" fmla="*/ 60 w 108"/>
              <a:gd name="T31" fmla="*/ 104 h 112"/>
              <a:gd name="T32" fmla="*/ 60 w 108"/>
              <a:gd name="T33" fmla="*/ 69 h 112"/>
              <a:gd name="T34" fmla="*/ 107 w 108"/>
              <a:gd name="T35" fmla="*/ 7 h 112"/>
              <a:gd name="T36" fmla="*/ 56 w 108"/>
              <a:gd name="T37" fmla="*/ 62 h 112"/>
              <a:gd name="T38" fmla="*/ 12 w 108"/>
              <a:gd name="T39" fmla="*/ 8 h 112"/>
              <a:gd name="T40" fmla="*/ 96 w 108"/>
              <a:gd name="T41" fmla="*/ 8 h 112"/>
              <a:gd name="T42" fmla="*/ 56 w 108"/>
              <a:gd name="T43" fmla="*/ 6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8" h="112">
                <a:moveTo>
                  <a:pt x="107" y="7"/>
                </a:moveTo>
                <a:cubicBezTo>
                  <a:pt x="107" y="6"/>
                  <a:pt x="108" y="5"/>
                  <a:pt x="108" y="4"/>
                </a:cubicBezTo>
                <a:cubicBezTo>
                  <a:pt x="108" y="2"/>
                  <a:pt x="107" y="1"/>
                  <a:pt x="105" y="0"/>
                </a:cubicBezTo>
                <a:cubicBezTo>
                  <a:pt x="105" y="0"/>
                  <a:pt x="104" y="0"/>
                  <a:pt x="104" y="0"/>
                </a:cubicBezTo>
                <a:cubicBezTo>
                  <a:pt x="4" y="0"/>
                  <a:pt x="4" y="0"/>
                  <a:pt x="4" y="0"/>
                </a:cubicBezTo>
                <a:cubicBezTo>
                  <a:pt x="3" y="0"/>
                  <a:pt x="2" y="0"/>
                  <a:pt x="1" y="1"/>
                </a:cubicBezTo>
                <a:cubicBezTo>
                  <a:pt x="0" y="3"/>
                  <a:pt x="0" y="5"/>
                  <a:pt x="1" y="7"/>
                </a:cubicBezTo>
                <a:cubicBezTo>
                  <a:pt x="52" y="70"/>
                  <a:pt x="52" y="70"/>
                  <a:pt x="52" y="70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4" y="104"/>
                  <a:pt x="32" y="106"/>
                  <a:pt x="32" y="108"/>
                </a:cubicBezTo>
                <a:cubicBezTo>
                  <a:pt x="32" y="110"/>
                  <a:pt x="34" y="112"/>
                  <a:pt x="36" y="112"/>
                </a:cubicBezTo>
                <a:cubicBezTo>
                  <a:pt x="76" y="112"/>
                  <a:pt x="76" y="112"/>
                  <a:pt x="76" y="112"/>
                </a:cubicBezTo>
                <a:cubicBezTo>
                  <a:pt x="78" y="112"/>
                  <a:pt x="80" y="110"/>
                  <a:pt x="80" y="108"/>
                </a:cubicBezTo>
                <a:cubicBezTo>
                  <a:pt x="80" y="106"/>
                  <a:pt x="78" y="104"/>
                  <a:pt x="76" y="104"/>
                </a:cubicBezTo>
                <a:cubicBezTo>
                  <a:pt x="60" y="104"/>
                  <a:pt x="60" y="104"/>
                  <a:pt x="60" y="104"/>
                </a:cubicBezTo>
                <a:cubicBezTo>
                  <a:pt x="60" y="69"/>
                  <a:pt x="60" y="69"/>
                  <a:pt x="60" y="69"/>
                </a:cubicBezTo>
                <a:lnTo>
                  <a:pt x="107" y="7"/>
                </a:lnTo>
                <a:close/>
                <a:moveTo>
                  <a:pt x="56" y="62"/>
                </a:moveTo>
                <a:cubicBezTo>
                  <a:pt x="12" y="8"/>
                  <a:pt x="12" y="8"/>
                  <a:pt x="12" y="8"/>
                </a:cubicBezTo>
                <a:cubicBezTo>
                  <a:pt x="96" y="8"/>
                  <a:pt x="96" y="8"/>
                  <a:pt x="96" y="8"/>
                </a:cubicBezTo>
                <a:lnTo>
                  <a:pt x="56" y="62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1" name="Freeform 204"/>
          <p:cNvSpPr>
            <a:spLocks noEditPoints="1"/>
          </p:cNvSpPr>
          <p:nvPr/>
        </p:nvSpPr>
        <p:spPr bwMode="auto">
          <a:xfrm>
            <a:off x="1409086" y="5232952"/>
            <a:ext cx="295350" cy="276828"/>
          </a:xfrm>
          <a:custGeom>
            <a:avLst/>
            <a:gdLst>
              <a:gd name="T0" fmla="*/ 112 w 128"/>
              <a:gd name="T1" fmla="*/ 16 h 120"/>
              <a:gd name="T2" fmla="*/ 88 w 128"/>
              <a:gd name="T3" fmla="*/ 16 h 120"/>
              <a:gd name="T4" fmla="*/ 88 w 128"/>
              <a:gd name="T5" fmla="*/ 8 h 120"/>
              <a:gd name="T6" fmla="*/ 80 w 128"/>
              <a:gd name="T7" fmla="*/ 0 h 120"/>
              <a:gd name="T8" fmla="*/ 48 w 128"/>
              <a:gd name="T9" fmla="*/ 0 h 120"/>
              <a:gd name="T10" fmla="*/ 40 w 128"/>
              <a:gd name="T11" fmla="*/ 8 h 120"/>
              <a:gd name="T12" fmla="*/ 40 w 128"/>
              <a:gd name="T13" fmla="*/ 16 h 120"/>
              <a:gd name="T14" fmla="*/ 16 w 128"/>
              <a:gd name="T15" fmla="*/ 16 h 120"/>
              <a:gd name="T16" fmla="*/ 0 w 128"/>
              <a:gd name="T17" fmla="*/ 32 h 120"/>
              <a:gd name="T18" fmla="*/ 0 w 128"/>
              <a:gd name="T19" fmla="*/ 104 h 120"/>
              <a:gd name="T20" fmla="*/ 16 w 128"/>
              <a:gd name="T21" fmla="*/ 120 h 120"/>
              <a:gd name="T22" fmla="*/ 112 w 128"/>
              <a:gd name="T23" fmla="*/ 120 h 120"/>
              <a:gd name="T24" fmla="*/ 128 w 128"/>
              <a:gd name="T25" fmla="*/ 104 h 120"/>
              <a:gd name="T26" fmla="*/ 128 w 128"/>
              <a:gd name="T27" fmla="*/ 32 h 120"/>
              <a:gd name="T28" fmla="*/ 112 w 128"/>
              <a:gd name="T29" fmla="*/ 16 h 120"/>
              <a:gd name="T30" fmla="*/ 48 w 128"/>
              <a:gd name="T31" fmla="*/ 12 h 120"/>
              <a:gd name="T32" fmla="*/ 52 w 128"/>
              <a:gd name="T33" fmla="*/ 8 h 120"/>
              <a:gd name="T34" fmla="*/ 76 w 128"/>
              <a:gd name="T35" fmla="*/ 8 h 120"/>
              <a:gd name="T36" fmla="*/ 80 w 128"/>
              <a:gd name="T37" fmla="*/ 12 h 120"/>
              <a:gd name="T38" fmla="*/ 80 w 128"/>
              <a:gd name="T39" fmla="*/ 16 h 120"/>
              <a:gd name="T40" fmla="*/ 76 w 128"/>
              <a:gd name="T41" fmla="*/ 16 h 120"/>
              <a:gd name="T42" fmla="*/ 52 w 128"/>
              <a:gd name="T43" fmla="*/ 16 h 120"/>
              <a:gd name="T44" fmla="*/ 48 w 128"/>
              <a:gd name="T45" fmla="*/ 16 h 120"/>
              <a:gd name="T46" fmla="*/ 48 w 128"/>
              <a:gd name="T47" fmla="*/ 12 h 120"/>
              <a:gd name="T48" fmla="*/ 120 w 128"/>
              <a:gd name="T49" fmla="*/ 104 h 120"/>
              <a:gd name="T50" fmla="*/ 112 w 128"/>
              <a:gd name="T51" fmla="*/ 112 h 120"/>
              <a:gd name="T52" fmla="*/ 16 w 128"/>
              <a:gd name="T53" fmla="*/ 112 h 120"/>
              <a:gd name="T54" fmla="*/ 8 w 128"/>
              <a:gd name="T55" fmla="*/ 104 h 120"/>
              <a:gd name="T56" fmla="*/ 8 w 128"/>
              <a:gd name="T57" fmla="*/ 60 h 120"/>
              <a:gd name="T58" fmla="*/ 49 w 128"/>
              <a:gd name="T59" fmla="*/ 60 h 120"/>
              <a:gd name="T60" fmla="*/ 48 w 128"/>
              <a:gd name="T61" fmla="*/ 64 h 120"/>
              <a:gd name="T62" fmla="*/ 64 w 128"/>
              <a:gd name="T63" fmla="*/ 80 h 120"/>
              <a:gd name="T64" fmla="*/ 80 w 128"/>
              <a:gd name="T65" fmla="*/ 64 h 120"/>
              <a:gd name="T66" fmla="*/ 79 w 128"/>
              <a:gd name="T67" fmla="*/ 60 h 120"/>
              <a:gd name="T68" fmla="*/ 120 w 128"/>
              <a:gd name="T69" fmla="*/ 60 h 120"/>
              <a:gd name="T70" fmla="*/ 120 w 128"/>
              <a:gd name="T71" fmla="*/ 104 h 120"/>
              <a:gd name="T72" fmla="*/ 56 w 128"/>
              <a:gd name="T73" fmla="*/ 64 h 120"/>
              <a:gd name="T74" fmla="*/ 57 w 128"/>
              <a:gd name="T75" fmla="*/ 60 h 120"/>
              <a:gd name="T76" fmla="*/ 71 w 128"/>
              <a:gd name="T77" fmla="*/ 60 h 120"/>
              <a:gd name="T78" fmla="*/ 72 w 128"/>
              <a:gd name="T79" fmla="*/ 64 h 120"/>
              <a:gd name="T80" fmla="*/ 64 w 128"/>
              <a:gd name="T81" fmla="*/ 72 h 120"/>
              <a:gd name="T82" fmla="*/ 56 w 128"/>
              <a:gd name="T83" fmla="*/ 64 h 120"/>
              <a:gd name="T84" fmla="*/ 120 w 128"/>
              <a:gd name="T85" fmla="*/ 52 h 120"/>
              <a:gd name="T86" fmla="*/ 8 w 128"/>
              <a:gd name="T87" fmla="*/ 52 h 120"/>
              <a:gd name="T88" fmla="*/ 8 w 128"/>
              <a:gd name="T89" fmla="*/ 32 h 120"/>
              <a:gd name="T90" fmla="*/ 16 w 128"/>
              <a:gd name="T91" fmla="*/ 24 h 120"/>
              <a:gd name="T92" fmla="*/ 112 w 128"/>
              <a:gd name="T93" fmla="*/ 24 h 120"/>
              <a:gd name="T94" fmla="*/ 120 w 128"/>
              <a:gd name="T95" fmla="*/ 32 h 120"/>
              <a:gd name="T96" fmla="*/ 120 w 128"/>
              <a:gd name="T97" fmla="*/ 5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8" h="120">
                <a:moveTo>
                  <a:pt x="112" y="16"/>
                </a:moveTo>
                <a:cubicBezTo>
                  <a:pt x="88" y="16"/>
                  <a:pt x="88" y="16"/>
                  <a:pt x="88" y="16"/>
                </a:cubicBezTo>
                <a:cubicBezTo>
                  <a:pt x="88" y="8"/>
                  <a:pt x="88" y="8"/>
                  <a:pt x="88" y="8"/>
                </a:cubicBezTo>
                <a:cubicBezTo>
                  <a:pt x="88" y="4"/>
                  <a:pt x="84" y="0"/>
                  <a:pt x="80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4" y="0"/>
                  <a:pt x="40" y="4"/>
                  <a:pt x="40" y="8"/>
                </a:cubicBezTo>
                <a:cubicBezTo>
                  <a:pt x="40" y="16"/>
                  <a:pt x="40" y="16"/>
                  <a:pt x="40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7" y="16"/>
                  <a:pt x="0" y="23"/>
                  <a:pt x="0" y="32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13"/>
                  <a:pt x="7" y="120"/>
                  <a:pt x="16" y="120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121" y="120"/>
                  <a:pt x="128" y="113"/>
                  <a:pt x="128" y="104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128" y="23"/>
                  <a:pt x="121" y="16"/>
                  <a:pt x="112" y="16"/>
                </a:cubicBezTo>
                <a:close/>
                <a:moveTo>
                  <a:pt x="48" y="12"/>
                </a:moveTo>
                <a:cubicBezTo>
                  <a:pt x="48" y="10"/>
                  <a:pt x="50" y="8"/>
                  <a:pt x="52" y="8"/>
                </a:cubicBezTo>
                <a:cubicBezTo>
                  <a:pt x="76" y="8"/>
                  <a:pt x="76" y="8"/>
                  <a:pt x="76" y="8"/>
                </a:cubicBezTo>
                <a:cubicBezTo>
                  <a:pt x="78" y="8"/>
                  <a:pt x="80" y="10"/>
                  <a:pt x="80" y="12"/>
                </a:cubicBezTo>
                <a:cubicBezTo>
                  <a:pt x="80" y="16"/>
                  <a:pt x="80" y="16"/>
                  <a:pt x="80" y="16"/>
                </a:cubicBezTo>
                <a:cubicBezTo>
                  <a:pt x="78" y="16"/>
                  <a:pt x="78" y="16"/>
                  <a:pt x="76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0" y="16"/>
                  <a:pt x="50" y="16"/>
                  <a:pt x="48" y="16"/>
                </a:cubicBezTo>
                <a:lnTo>
                  <a:pt x="48" y="12"/>
                </a:lnTo>
                <a:close/>
                <a:moveTo>
                  <a:pt x="120" y="104"/>
                </a:moveTo>
                <a:cubicBezTo>
                  <a:pt x="120" y="108"/>
                  <a:pt x="116" y="112"/>
                  <a:pt x="112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2" y="112"/>
                  <a:pt x="8" y="108"/>
                  <a:pt x="8" y="104"/>
                </a:cubicBezTo>
                <a:cubicBezTo>
                  <a:pt x="8" y="60"/>
                  <a:pt x="8" y="60"/>
                  <a:pt x="8" y="60"/>
                </a:cubicBezTo>
                <a:cubicBezTo>
                  <a:pt x="49" y="60"/>
                  <a:pt x="49" y="60"/>
                  <a:pt x="49" y="60"/>
                </a:cubicBezTo>
                <a:cubicBezTo>
                  <a:pt x="48" y="61"/>
                  <a:pt x="48" y="63"/>
                  <a:pt x="48" y="64"/>
                </a:cubicBezTo>
                <a:cubicBezTo>
                  <a:pt x="48" y="73"/>
                  <a:pt x="55" y="80"/>
                  <a:pt x="64" y="80"/>
                </a:cubicBezTo>
                <a:cubicBezTo>
                  <a:pt x="73" y="80"/>
                  <a:pt x="80" y="73"/>
                  <a:pt x="80" y="64"/>
                </a:cubicBezTo>
                <a:cubicBezTo>
                  <a:pt x="80" y="63"/>
                  <a:pt x="80" y="61"/>
                  <a:pt x="79" y="60"/>
                </a:cubicBezTo>
                <a:cubicBezTo>
                  <a:pt x="120" y="60"/>
                  <a:pt x="120" y="60"/>
                  <a:pt x="120" y="60"/>
                </a:cubicBezTo>
                <a:lnTo>
                  <a:pt x="120" y="104"/>
                </a:lnTo>
                <a:close/>
                <a:moveTo>
                  <a:pt x="56" y="64"/>
                </a:moveTo>
                <a:cubicBezTo>
                  <a:pt x="56" y="63"/>
                  <a:pt x="56" y="61"/>
                  <a:pt x="57" y="60"/>
                </a:cubicBezTo>
                <a:cubicBezTo>
                  <a:pt x="71" y="60"/>
                  <a:pt x="71" y="60"/>
                  <a:pt x="71" y="60"/>
                </a:cubicBezTo>
                <a:cubicBezTo>
                  <a:pt x="72" y="61"/>
                  <a:pt x="72" y="63"/>
                  <a:pt x="72" y="64"/>
                </a:cubicBezTo>
                <a:cubicBezTo>
                  <a:pt x="72" y="68"/>
                  <a:pt x="68" y="72"/>
                  <a:pt x="64" y="72"/>
                </a:cubicBezTo>
                <a:cubicBezTo>
                  <a:pt x="60" y="72"/>
                  <a:pt x="56" y="68"/>
                  <a:pt x="56" y="64"/>
                </a:cubicBezTo>
                <a:close/>
                <a:moveTo>
                  <a:pt x="120" y="52"/>
                </a:moveTo>
                <a:cubicBezTo>
                  <a:pt x="8" y="52"/>
                  <a:pt x="8" y="52"/>
                  <a:pt x="8" y="52"/>
                </a:cubicBezTo>
                <a:cubicBezTo>
                  <a:pt x="8" y="32"/>
                  <a:pt x="8" y="32"/>
                  <a:pt x="8" y="32"/>
                </a:cubicBezTo>
                <a:cubicBezTo>
                  <a:pt x="8" y="28"/>
                  <a:pt x="12" y="24"/>
                  <a:pt x="16" y="24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6" y="24"/>
                  <a:pt x="120" y="28"/>
                  <a:pt x="120" y="32"/>
                </a:cubicBezTo>
                <a:lnTo>
                  <a:pt x="120" y="52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4" name="AutoShape 126"/>
          <p:cNvSpPr/>
          <p:nvPr/>
        </p:nvSpPr>
        <p:spPr bwMode="auto">
          <a:xfrm>
            <a:off x="8310251" y="5235880"/>
            <a:ext cx="267994" cy="2679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499" y="14850"/>
                </a:moveTo>
                <a:cubicBezTo>
                  <a:pt x="9772" y="14850"/>
                  <a:pt x="6749" y="11827"/>
                  <a:pt x="6749" y="8100"/>
                </a:cubicBezTo>
                <a:cubicBezTo>
                  <a:pt x="6749" y="4372"/>
                  <a:pt x="9772" y="1350"/>
                  <a:pt x="13499" y="1350"/>
                </a:cubicBezTo>
                <a:cubicBezTo>
                  <a:pt x="17227" y="1350"/>
                  <a:pt x="20249" y="4372"/>
                  <a:pt x="20249" y="8100"/>
                </a:cubicBezTo>
                <a:cubicBezTo>
                  <a:pt x="20249" y="11827"/>
                  <a:pt x="17227" y="14850"/>
                  <a:pt x="13499" y="14850"/>
                </a:cubicBezTo>
                <a:moveTo>
                  <a:pt x="3236" y="20042"/>
                </a:moveTo>
                <a:cubicBezTo>
                  <a:pt x="3019" y="20266"/>
                  <a:pt x="2718" y="20408"/>
                  <a:pt x="2382" y="20408"/>
                </a:cubicBezTo>
                <a:cubicBezTo>
                  <a:pt x="1724" y="20408"/>
                  <a:pt x="1191" y="19875"/>
                  <a:pt x="1191" y="19218"/>
                </a:cubicBezTo>
                <a:cubicBezTo>
                  <a:pt x="1191" y="18881"/>
                  <a:pt x="1332" y="18580"/>
                  <a:pt x="1557" y="18363"/>
                </a:cubicBezTo>
                <a:lnTo>
                  <a:pt x="1551" y="18358"/>
                </a:lnTo>
                <a:lnTo>
                  <a:pt x="6996" y="12913"/>
                </a:lnTo>
                <a:cubicBezTo>
                  <a:pt x="7472" y="13555"/>
                  <a:pt x="8039" y="14122"/>
                  <a:pt x="8680" y="14599"/>
                </a:cubicBezTo>
                <a:cubicBezTo>
                  <a:pt x="8680" y="14599"/>
                  <a:pt x="3236" y="20042"/>
                  <a:pt x="3236" y="20042"/>
                </a:cubicBezTo>
                <a:close/>
                <a:moveTo>
                  <a:pt x="13499" y="0"/>
                </a:moveTo>
                <a:cubicBezTo>
                  <a:pt x="9026" y="0"/>
                  <a:pt x="5399" y="3626"/>
                  <a:pt x="5399" y="8100"/>
                </a:cubicBezTo>
                <a:cubicBezTo>
                  <a:pt x="5399" y="9467"/>
                  <a:pt x="5742" y="10754"/>
                  <a:pt x="6341" y="11884"/>
                </a:cubicBezTo>
                <a:lnTo>
                  <a:pt x="709" y="17515"/>
                </a:lnTo>
                <a:lnTo>
                  <a:pt x="713" y="17520"/>
                </a:lnTo>
                <a:cubicBezTo>
                  <a:pt x="274" y="17953"/>
                  <a:pt x="0" y="18552"/>
                  <a:pt x="0" y="19218"/>
                </a:cubicBezTo>
                <a:cubicBezTo>
                  <a:pt x="0" y="20533"/>
                  <a:pt x="1066" y="21599"/>
                  <a:pt x="2382" y="21599"/>
                </a:cubicBezTo>
                <a:cubicBezTo>
                  <a:pt x="3047" y="21599"/>
                  <a:pt x="3647" y="21326"/>
                  <a:pt x="4079" y="20885"/>
                </a:cubicBezTo>
                <a:lnTo>
                  <a:pt x="4078" y="20884"/>
                </a:lnTo>
                <a:lnTo>
                  <a:pt x="9708" y="15255"/>
                </a:lnTo>
                <a:cubicBezTo>
                  <a:pt x="10839" y="15856"/>
                  <a:pt x="12128" y="16200"/>
                  <a:pt x="13499" y="16200"/>
                </a:cubicBezTo>
                <a:cubicBezTo>
                  <a:pt x="17973" y="16200"/>
                  <a:pt x="21600" y="12573"/>
                  <a:pt x="21600" y="8100"/>
                </a:cubicBezTo>
                <a:cubicBezTo>
                  <a:pt x="21600" y="3626"/>
                  <a:pt x="17973" y="0"/>
                  <a:pt x="134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6" name="AutoShape 59"/>
          <p:cNvSpPr/>
          <p:nvPr/>
        </p:nvSpPr>
        <p:spPr bwMode="auto">
          <a:xfrm>
            <a:off x="4842128" y="5225109"/>
            <a:ext cx="268890" cy="26770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68385" y="432980"/>
            <a:ext cx="399821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研究架構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:</a:t>
            </a:r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股價預測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50" name="Freeform 53"/>
          <p:cNvSpPr>
            <a:spLocks noEditPoints="1"/>
          </p:cNvSpPr>
          <p:nvPr/>
        </p:nvSpPr>
        <p:spPr bwMode="auto">
          <a:xfrm>
            <a:off x="5580237" y="3948247"/>
            <a:ext cx="270000" cy="270000"/>
          </a:xfrm>
          <a:custGeom>
            <a:avLst/>
            <a:gdLst>
              <a:gd name="T0" fmla="*/ 120 w 170"/>
              <a:gd name="T1" fmla="*/ 14 h 193"/>
              <a:gd name="T2" fmla="*/ 125 w 170"/>
              <a:gd name="T3" fmla="*/ 7 h 193"/>
              <a:gd name="T4" fmla="*/ 142 w 170"/>
              <a:gd name="T5" fmla="*/ 4 h 193"/>
              <a:gd name="T6" fmla="*/ 158 w 170"/>
              <a:gd name="T7" fmla="*/ 16 h 193"/>
              <a:gd name="T8" fmla="*/ 161 w 170"/>
              <a:gd name="T9" fmla="*/ 34 h 193"/>
              <a:gd name="T10" fmla="*/ 156 w 170"/>
              <a:gd name="T11" fmla="*/ 41 h 193"/>
              <a:gd name="T12" fmla="*/ 120 w 170"/>
              <a:gd name="T13" fmla="*/ 14 h 193"/>
              <a:gd name="T14" fmla="*/ 14 w 170"/>
              <a:gd name="T15" fmla="*/ 41 h 193"/>
              <a:gd name="T16" fmla="*/ 50 w 170"/>
              <a:gd name="T17" fmla="*/ 14 h 193"/>
              <a:gd name="T18" fmla="*/ 45 w 170"/>
              <a:gd name="T19" fmla="*/ 7 h 193"/>
              <a:gd name="T20" fmla="*/ 27 w 170"/>
              <a:gd name="T21" fmla="*/ 4 h 193"/>
              <a:gd name="T22" fmla="*/ 12 w 170"/>
              <a:gd name="T23" fmla="*/ 16 h 193"/>
              <a:gd name="T24" fmla="*/ 9 w 170"/>
              <a:gd name="T25" fmla="*/ 34 h 193"/>
              <a:gd name="T26" fmla="*/ 14 w 170"/>
              <a:gd name="T27" fmla="*/ 41 h 193"/>
              <a:gd name="T28" fmla="*/ 146 w 170"/>
              <a:gd name="T29" fmla="*/ 98 h 193"/>
              <a:gd name="T30" fmla="*/ 85 w 170"/>
              <a:gd name="T31" fmla="*/ 159 h 193"/>
              <a:gd name="T32" fmla="*/ 24 w 170"/>
              <a:gd name="T33" fmla="*/ 98 h 193"/>
              <a:gd name="T34" fmla="*/ 85 w 170"/>
              <a:gd name="T35" fmla="*/ 37 h 193"/>
              <a:gd name="T36" fmla="*/ 146 w 170"/>
              <a:gd name="T37" fmla="*/ 98 h 193"/>
              <a:gd name="T38" fmla="*/ 125 w 170"/>
              <a:gd name="T39" fmla="*/ 98 h 193"/>
              <a:gd name="T40" fmla="*/ 120 w 170"/>
              <a:gd name="T41" fmla="*/ 93 h 193"/>
              <a:gd name="T42" fmla="*/ 91 w 170"/>
              <a:gd name="T43" fmla="*/ 93 h 193"/>
              <a:gd name="T44" fmla="*/ 85 w 170"/>
              <a:gd name="T45" fmla="*/ 90 h 193"/>
              <a:gd name="T46" fmla="*/ 73 w 170"/>
              <a:gd name="T47" fmla="*/ 57 h 193"/>
              <a:gd name="T48" fmla="*/ 69 w 170"/>
              <a:gd name="T49" fmla="*/ 55 h 193"/>
              <a:gd name="T50" fmla="*/ 67 w 170"/>
              <a:gd name="T51" fmla="*/ 59 h 193"/>
              <a:gd name="T52" fmla="*/ 79 w 170"/>
              <a:gd name="T53" fmla="*/ 92 h 193"/>
              <a:gd name="T54" fmla="*/ 77 w 170"/>
              <a:gd name="T55" fmla="*/ 98 h 193"/>
              <a:gd name="T56" fmla="*/ 85 w 170"/>
              <a:gd name="T57" fmla="*/ 106 h 193"/>
              <a:gd name="T58" fmla="*/ 91 w 170"/>
              <a:gd name="T59" fmla="*/ 103 h 193"/>
              <a:gd name="T60" fmla="*/ 120 w 170"/>
              <a:gd name="T61" fmla="*/ 103 h 193"/>
              <a:gd name="T62" fmla="*/ 125 w 170"/>
              <a:gd name="T63" fmla="*/ 98 h 193"/>
              <a:gd name="T64" fmla="*/ 143 w 170"/>
              <a:gd name="T65" fmla="*/ 168 h 193"/>
              <a:gd name="T66" fmla="*/ 147 w 170"/>
              <a:gd name="T67" fmla="*/ 190 h 193"/>
              <a:gd name="T68" fmla="*/ 124 w 170"/>
              <a:gd name="T69" fmla="*/ 180 h 193"/>
              <a:gd name="T70" fmla="*/ 121 w 170"/>
              <a:gd name="T71" fmla="*/ 177 h 193"/>
              <a:gd name="T72" fmla="*/ 119 w 170"/>
              <a:gd name="T73" fmla="*/ 175 h 193"/>
              <a:gd name="T74" fmla="*/ 85 w 170"/>
              <a:gd name="T75" fmla="*/ 183 h 193"/>
              <a:gd name="T76" fmla="*/ 50 w 170"/>
              <a:gd name="T77" fmla="*/ 175 h 193"/>
              <a:gd name="T78" fmla="*/ 49 w 170"/>
              <a:gd name="T79" fmla="*/ 177 h 193"/>
              <a:gd name="T80" fmla="*/ 46 w 170"/>
              <a:gd name="T81" fmla="*/ 180 h 193"/>
              <a:gd name="T82" fmla="*/ 23 w 170"/>
              <a:gd name="T83" fmla="*/ 190 h 193"/>
              <a:gd name="T84" fmla="*/ 26 w 170"/>
              <a:gd name="T85" fmla="*/ 168 h 193"/>
              <a:gd name="T86" fmla="*/ 30 w 170"/>
              <a:gd name="T87" fmla="*/ 163 h 193"/>
              <a:gd name="T88" fmla="*/ 0 w 170"/>
              <a:gd name="T89" fmla="*/ 98 h 193"/>
              <a:gd name="T90" fmla="*/ 18 w 170"/>
              <a:gd name="T91" fmla="*/ 46 h 193"/>
              <a:gd name="T92" fmla="*/ 54 w 170"/>
              <a:gd name="T93" fmla="*/ 19 h 193"/>
              <a:gd name="T94" fmla="*/ 85 w 170"/>
              <a:gd name="T95" fmla="*/ 13 h 193"/>
              <a:gd name="T96" fmla="*/ 116 w 170"/>
              <a:gd name="T97" fmla="*/ 19 h 193"/>
              <a:gd name="T98" fmla="*/ 152 w 170"/>
              <a:gd name="T99" fmla="*/ 46 h 193"/>
              <a:gd name="T100" fmla="*/ 170 w 170"/>
              <a:gd name="T101" fmla="*/ 98 h 193"/>
              <a:gd name="T102" fmla="*/ 140 w 170"/>
              <a:gd name="T103" fmla="*/ 163 h 193"/>
              <a:gd name="T104" fmla="*/ 143 w 170"/>
              <a:gd name="T105" fmla="*/ 168 h 193"/>
              <a:gd name="T106" fmla="*/ 152 w 170"/>
              <a:gd name="T107" fmla="*/ 98 h 193"/>
              <a:gd name="T108" fmla="*/ 85 w 170"/>
              <a:gd name="T109" fmla="*/ 31 h 193"/>
              <a:gd name="T110" fmla="*/ 18 w 170"/>
              <a:gd name="T111" fmla="*/ 98 h 193"/>
              <a:gd name="T112" fmla="*/ 85 w 170"/>
              <a:gd name="T113" fmla="*/ 165 h 193"/>
              <a:gd name="T114" fmla="*/ 152 w 170"/>
              <a:gd name="T115" fmla="*/ 98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0" h="193">
                <a:moveTo>
                  <a:pt x="120" y="14"/>
                </a:moveTo>
                <a:cubicBezTo>
                  <a:pt x="125" y="7"/>
                  <a:pt x="125" y="7"/>
                  <a:pt x="125" y="7"/>
                </a:cubicBezTo>
                <a:cubicBezTo>
                  <a:pt x="129" y="2"/>
                  <a:pt x="137" y="0"/>
                  <a:pt x="142" y="4"/>
                </a:cubicBezTo>
                <a:cubicBezTo>
                  <a:pt x="158" y="16"/>
                  <a:pt x="158" y="16"/>
                  <a:pt x="158" y="16"/>
                </a:cubicBezTo>
                <a:cubicBezTo>
                  <a:pt x="164" y="20"/>
                  <a:pt x="165" y="28"/>
                  <a:pt x="161" y="34"/>
                </a:cubicBezTo>
                <a:cubicBezTo>
                  <a:pt x="156" y="41"/>
                  <a:pt x="156" y="41"/>
                  <a:pt x="156" y="41"/>
                </a:cubicBezTo>
                <a:cubicBezTo>
                  <a:pt x="146" y="29"/>
                  <a:pt x="134" y="20"/>
                  <a:pt x="120" y="14"/>
                </a:cubicBezTo>
                <a:close/>
                <a:moveTo>
                  <a:pt x="14" y="41"/>
                </a:moveTo>
                <a:cubicBezTo>
                  <a:pt x="23" y="29"/>
                  <a:pt x="36" y="20"/>
                  <a:pt x="50" y="14"/>
                </a:cubicBezTo>
                <a:cubicBezTo>
                  <a:pt x="45" y="7"/>
                  <a:pt x="45" y="7"/>
                  <a:pt x="45" y="7"/>
                </a:cubicBezTo>
                <a:cubicBezTo>
                  <a:pt x="41" y="2"/>
                  <a:pt x="33" y="0"/>
                  <a:pt x="27" y="4"/>
                </a:cubicBezTo>
                <a:cubicBezTo>
                  <a:pt x="12" y="16"/>
                  <a:pt x="12" y="16"/>
                  <a:pt x="12" y="16"/>
                </a:cubicBezTo>
                <a:cubicBezTo>
                  <a:pt x="6" y="20"/>
                  <a:pt x="5" y="28"/>
                  <a:pt x="9" y="34"/>
                </a:cubicBezTo>
                <a:lnTo>
                  <a:pt x="14" y="41"/>
                </a:lnTo>
                <a:close/>
                <a:moveTo>
                  <a:pt x="146" y="98"/>
                </a:moveTo>
                <a:cubicBezTo>
                  <a:pt x="146" y="132"/>
                  <a:pt x="118" y="159"/>
                  <a:pt x="85" y="159"/>
                </a:cubicBezTo>
                <a:cubicBezTo>
                  <a:pt x="51" y="159"/>
                  <a:pt x="24" y="132"/>
                  <a:pt x="24" y="98"/>
                </a:cubicBezTo>
                <a:cubicBezTo>
                  <a:pt x="24" y="64"/>
                  <a:pt x="51" y="37"/>
                  <a:pt x="85" y="37"/>
                </a:cubicBezTo>
                <a:cubicBezTo>
                  <a:pt x="118" y="37"/>
                  <a:pt x="146" y="64"/>
                  <a:pt x="146" y="98"/>
                </a:cubicBezTo>
                <a:close/>
                <a:moveTo>
                  <a:pt x="125" y="98"/>
                </a:moveTo>
                <a:cubicBezTo>
                  <a:pt x="125" y="95"/>
                  <a:pt x="123" y="93"/>
                  <a:pt x="120" y="93"/>
                </a:cubicBezTo>
                <a:cubicBezTo>
                  <a:pt x="91" y="93"/>
                  <a:pt x="91" y="93"/>
                  <a:pt x="91" y="93"/>
                </a:cubicBezTo>
                <a:cubicBezTo>
                  <a:pt x="90" y="91"/>
                  <a:pt x="88" y="90"/>
                  <a:pt x="85" y="90"/>
                </a:cubicBezTo>
                <a:cubicBezTo>
                  <a:pt x="73" y="57"/>
                  <a:pt x="73" y="57"/>
                  <a:pt x="73" y="57"/>
                </a:cubicBezTo>
                <a:cubicBezTo>
                  <a:pt x="73" y="55"/>
                  <a:pt x="71" y="54"/>
                  <a:pt x="69" y="55"/>
                </a:cubicBezTo>
                <a:cubicBezTo>
                  <a:pt x="68" y="56"/>
                  <a:pt x="67" y="57"/>
                  <a:pt x="67" y="59"/>
                </a:cubicBezTo>
                <a:cubicBezTo>
                  <a:pt x="79" y="92"/>
                  <a:pt x="79" y="92"/>
                  <a:pt x="79" y="92"/>
                </a:cubicBezTo>
                <a:cubicBezTo>
                  <a:pt x="78" y="94"/>
                  <a:pt x="77" y="96"/>
                  <a:pt x="77" y="98"/>
                </a:cubicBezTo>
                <a:cubicBezTo>
                  <a:pt x="77" y="102"/>
                  <a:pt x="80" y="106"/>
                  <a:pt x="85" y="106"/>
                </a:cubicBezTo>
                <a:cubicBezTo>
                  <a:pt x="87" y="106"/>
                  <a:pt x="90" y="105"/>
                  <a:pt x="91" y="103"/>
                </a:cubicBezTo>
                <a:cubicBezTo>
                  <a:pt x="120" y="103"/>
                  <a:pt x="120" y="103"/>
                  <a:pt x="120" y="103"/>
                </a:cubicBezTo>
                <a:cubicBezTo>
                  <a:pt x="123" y="103"/>
                  <a:pt x="125" y="101"/>
                  <a:pt x="125" y="98"/>
                </a:cubicBezTo>
                <a:close/>
                <a:moveTo>
                  <a:pt x="143" y="168"/>
                </a:moveTo>
                <a:cubicBezTo>
                  <a:pt x="149" y="177"/>
                  <a:pt x="151" y="186"/>
                  <a:pt x="147" y="190"/>
                </a:cubicBezTo>
                <a:cubicBezTo>
                  <a:pt x="142" y="193"/>
                  <a:pt x="133" y="189"/>
                  <a:pt x="124" y="180"/>
                </a:cubicBezTo>
                <a:cubicBezTo>
                  <a:pt x="123" y="179"/>
                  <a:pt x="122" y="178"/>
                  <a:pt x="121" y="177"/>
                </a:cubicBezTo>
                <a:cubicBezTo>
                  <a:pt x="119" y="175"/>
                  <a:pt x="119" y="175"/>
                  <a:pt x="119" y="175"/>
                </a:cubicBezTo>
                <a:cubicBezTo>
                  <a:pt x="109" y="180"/>
                  <a:pt x="97" y="183"/>
                  <a:pt x="85" y="183"/>
                </a:cubicBezTo>
                <a:cubicBezTo>
                  <a:pt x="72" y="183"/>
                  <a:pt x="61" y="180"/>
                  <a:pt x="50" y="175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8" y="178"/>
                  <a:pt x="47" y="179"/>
                  <a:pt x="46" y="180"/>
                </a:cubicBezTo>
                <a:cubicBezTo>
                  <a:pt x="37" y="189"/>
                  <a:pt x="27" y="193"/>
                  <a:pt x="23" y="190"/>
                </a:cubicBezTo>
                <a:cubicBezTo>
                  <a:pt x="19" y="186"/>
                  <a:pt x="20" y="177"/>
                  <a:pt x="26" y="168"/>
                </a:cubicBezTo>
                <a:cubicBezTo>
                  <a:pt x="27" y="166"/>
                  <a:pt x="29" y="164"/>
                  <a:pt x="30" y="163"/>
                </a:cubicBezTo>
                <a:cubicBezTo>
                  <a:pt x="12" y="147"/>
                  <a:pt x="0" y="124"/>
                  <a:pt x="0" y="98"/>
                </a:cubicBezTo>
                <a:cubicBezTo>
                  <a:pt x="0" y="78"/>
                  <a:pt x="7" y="60"/>
                  <a:pt x="18" y="46"/>
                </a:cubicBezTo>
                <a:cubicBezTo>
                  <a:pt x="27" y="34"/>
                  <a:pt x="39" y="25"/>
                  <a:pt x="54" y="19"/>
                </a:cubicBezTo>
                <a:cubicBezTo>
                  <a:pt x="63" y="15"/>
                  <a:pt x="74" y="13"/>
                  <a:pt x="85" y="13"/>
                </a:cubicBezTo>
                <a:cubicBezTo>
                  <a:pt x="96" y="13"/>
                  <a:pt x="106" y="15"/>
                  <a:pt x="116" y="19"/>
                </a:cubicBezTo>
                <a:cubicBezTo>
                  <a:pt x="130" y="25"/>
                  <a:pt x="143" y="34"/>
                  <a:pt x="152" y="46"/>
                </a:cubicBezTo>
                <a:cubicBezTo>
                  <a:pt x="163" y="60"/>
                  <a:pt x="170" y="78"/>
                  <a:pt x="170" y="98"/>
                </a:cubicBezTo>
                <a:cubicBezTo>
                  <a:pt x="170" y="124"/>
                  <a:pt x="158" y="147"/>
                  <a:pt x="140" y="163"/>
                </a:cubicBezTo>
                <a:cubicBezTo>
                  <a:pt x="141" y="164"/>
                  <a:pt x="142" y="166"/>
                  <a:pt x="143" y="168"/>
                </a:cubicBezTo>
                <a:close/>
                <a:moveTo>
                  <a:pt x="152" y="98"/>
                </a:moveTo>
                <a:cubicBezTo>
                  <a:pt x="152" y="61"/>
                  <a:pt x="122" y="31"/>
                  <a:pt x="85" y="31"/>
                </a:cubicBezTo>
                <a:cubicBezTo>
                  <a:pt x="48" y="31"/>
                  <a:pt x="18" y="61"/>
                  <a:pt x="18" y="98"/>
                </a:cubicBezTo>
                <a:cubicBezTo>
                  <a:pt x="18" y="135"/>
                  <a:pt x="48" y="165"/>
                  <a:pt x="85" y="165"/>
                </a:cubicBezTo>
                <a:cubicBezTo>
                  <a:pt x="122" y="165"/>
                  <a:pt x="152" y="135"/>
                  <a:pt x="152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53"/>
          <p:cNvSpPr>
            <a:spLocks noEditPoints="1"/>
          </p:cNvSpPr>
          <p:nvPr/>
        </p:nvSpPr>
        <p:spPr bwMode="auto">
          <a:xfrm>
            <a:off x="8310251" y="3618717"/>
            <a:ext cx="288000" cy="288000"/>
          </a:xfrm>
          <a:custGeom>
            <a:avLst/>
            <a:gdLst>
              <a:gd name="T0" fmla="*/ 120 w 170"/>
              <a:gd name="T1" fmla="*/ 14 h 193"/>
              <a:gd name="T2" fmla="*/ 125 w 170"/>
              <a:gd name="T3" fmla="*/ 7 h 193"/>
              <a:gd name="T4" fmla="*/ 142 w 170"/>
              <a:gd name="T5" fmla="*/ 4 h 193"/>
              <a:gd name="T6" fmla="*/ 158 w 170"/>
              <a:gd name="T7" fmla="*/ 16 h 193"/>
              <a:gd name="T8" fmla="*/ 161 w 170"/>
              <a:gd name="T9" fmla="*/ 34 h 193"/>
              <a:gd name="T10" fmla="*/ 156 w 170"/>
              <a:gd name="T11" fmla="*/ 41 h 193"/>
              <a:gd name="T12" fmla="*/ 120 w 170"/>
              <a:gd name="T13" fmla="*/ 14 h 193"/>
              <a:gd name="T14" fmla="*/ 14 w 170"/>
              <a:gd name="T15" fmla="*/ 41 h 193"/>
              <a:gd name="T16" fmla="*/ 50 w 170"/>
              <a:gd name="T17" fmla="*/ 14 h 193"/>
              <a:gd name="T18" fmla="*/ 45 w 170"/>
              <a:gd name="T19" fmla="*/ 7 h 193"/>
              <a:gd name="T20" fmla="*/ 27 w 170"/>
              <a:gd name="T21" fmla="*/ 4 h 193"/>
              <a:gd name="T22" fmla="*/ 12 w 170"/>
              <a:gd name="T23" fmla="*/ 16 h 193"/>
              <a:gd name="T24" fmla="*/ 9 w 170"/>
              <a:gd name="T25" fmla="*/ 34 h 193"/>
              <a:gd name="T26" fmla="*/ 14 w 170"/>
              <a:gd name="T27" fmla="*/ 41 h 193"/>
              <a:gd name="T28" fmla="*/ 146 w 170"/>
              <a:gd name="T29" fmla="*/ 98 h 193"/>
              <a:gd name="T30" fmla="*/ 85 w 170"/>
              <a:gd name="T31" fmla="*/ 159 h 193"/>
              <a:gd name="T32" fmla="*/ 24 w 170"/>
              <a:gd name="T33" fmla="*/ 98 h 193"/>
              <a:gd name="T34" fmla="*/ 85 w 170"/>
              <a:gd name="T35" fmla="*/ 37 h 193"/>
              <a:gd name="T36" fmla="*/ 146 w 170"/>
              <a:gd name="T37" fmla="*/ 98 h 193"/>
              <a:gd name="T38" fmla="*/ 125 w 170"/>
              <a:gd name="T39" fmla="*/ 98 h 193"/>
              <a:gd name="T40" fmla="*/ 120 w 170"/>
              <a:gd name="T41" fmla="*/ 93 h 193"/>
              <a:gd name="T42" fmla="*/ 91 w 170"/>
              <a:gd name="T43" fmla="*/ 93 h 193"/>
              <a:gd name="T44" fmla="*/ 85 w 170"/>
              <a:gd name="T45" fmla="*/ 90 h 193"/>
              <a:gd name="T46" fmla="*/ 73 w 170"/>
              <a:gd name="T47" fmla="*/ 57 h 193"/>
              <a:gd name="T48" fmla="*/ 69 w 170"/>
              <a:gd name="T49" fmla="*/ 55 h 193"/>
              <a:gd name="T50" fmla="*/ 67 w 170"/>
              <a:gd name="T51" fmla="*/ 59 h 193"/>
              <a:gd name="T52" fmla="*/ 79 w 170"/>
              <a:gd name="T53" fmla="*/ 92 h 193"/>
              <a:gd name="T54" fmla="*/ 77 w 170"/>
              <a:gd name="T55" fmla="*/ 98 h 193"/>
              <a:gd name="T56" fmla="*/ 85 w 170"/>
              <a:gd name="T57" fmla="*/ 106 h 193"/>
              <a:gd name="T58" fmla="*/ 91 w 170"/>
              <a:gd name="T59" fmla="*/ 103 h 193"/>
              <a:gd name="T60" fmla="*/ 120 w 170"/>
              <a:gd name="T61" fmla="*/ 103 h 193"/>
              <a:gd name="T62" fmla="*/ 125 w 170"/>
              <a:gd name="T63" fmla="*/ 98 h 193"/>
              <a:gd name="T64" fmla="*/ 143 w 170"/>
              <a:gd name="T65" fmla="*/ 168 h 193"/>
              <a:gd name="T66" fmla="*/ 147 w 170"/>
              <a:gd name="T67" fmla="*/ 190 h 193"/>
              <a:gd name="T68" fmla="*/ 124 w 170"/>
              <a:gd name="T69" fmla="*/ 180 h 193"/>
              <a:gd name="T70" fmla="*/ 121 w 170"/>
              <a:gd name="T71" fmla="*/ 177 h 193"/>
              <a:gd name="T72" fmla="*/ 119 w 170"/>
              <a:gd name="T73" fmla="*/ 175 h 193"/>
              <a:gd name="T74" fmla="*/ 85 w 170"/>
              <a:gd name="T75" fmla="*/ 183 h 193"/>
              <a:gd name="T76" fmla="*/ 50 w 170"/>
              <a:gd name="T77" fmla="*/ 175 h 193"/>
              <a:gd name="T78" fmla="*/ 49 w 170"/>
              <a:gd name="T79" fmla="*/ 177 h 193"/>
              <a:gd name="T80" fmla="*/ 46 w 170"/>
              <a:gd name="T81" fmla="*/ 180 h 193"/>
              <a:gd name="T82" fmla="*/ 23 w 170"/>
              <a:gd name="T83" fmla="*/ 190 h 193"/>
              <a:gd name="T84" fmla="*/ 26 w 170"/>
              <a:gd name="T85" fmla="*/ 168 h 193"/>
              <a:gd name="T86" fmla="*/ 30 w 170"/>
              <a:gd name="T87" fmla="*/ 163 h 193"/>
              <a:gd name="T88" fmla="*/ 0 w 170"/>
              <a:gd name="T89" fmla="*/ 98 h 193"/>
              <a:gd name="T90" fmla="*/ 18 w 170"/>
              <a:gd name="T91" fmla="*/ 46 h 193"/>
              <a:gd name="T92" fmla="*/ 54 w 170"/>
              <a:gd name="T93" fmla="*/ 19 h 193"/>
              <a:gd name="T94" fmla="*/ 85 w 170"/>
              <a:gd name="T95" fmla="*/ 13 h 193"/>
              <a:gd name="T96" fmla="*/ 116 w 170"/>
              <a:gd name="T97" fmla="*/ 19 h 193"/>
              <a:gd name="T98" fmla="*/ 152 w 170"/>
              <a:gd name="T99" fmla="*/ 46 h 193"/>
              <a:gd name="T100" fmla="*/ 170 w 170"/>
              <a:gd name="T101" fmla="*/ 98 h 193"/>
              <a:gd name="T102" fmla="*/ 140 w 170"/>
              <a:gd name="T103" fmla="*/ 163 h 193"/>
              <a:gd name="T104" fmla="*/ 143 w 170"/>
              <a:gd name="T105" fmla="*/ 168 h 193"/>
              <a:gd name="T106" fmla="*/ 152 w 170"/>
              <a:gd name="T107" fmla="*/ 98 h 193"/>
              <a:gd name="T108" fmla="*/ 85 w 170"/>
              <a:gd name="T109" fmla="*/ 31 h 193"/>
              <a:gd name="T110" fmla="*/ 18 w 170"/>
              <a:gd name="T111" fmla="*/ 98 h 193"/>
              <a:gd name="T112" fmla="*/ 85 w 170"/>
              <a:gd name="T113" fmla="*/ 165 h 193"/>
              <a:gd name="T114" fmla="*/ 152 w 170"/>
              <a:gd name="T115" fmla="*/ 98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0" h="193">
                <a:moveTo>
                  <a:pt x="120" y="14"/>
                </a:moveTo>
                <a:cubicBezTo>
                  <a:pt x="125" y="7"/>
                  <a:pt x="125" y="7"/>
                  <a:pt x="125" y="7"/>
                </a:cubicBezTo>
                <a:cubicBezTo>
                  <a:pt x="129" y="2"/>
                  <a:pt x="137" y="0"/>
                  <a:pt x="142" y="4"/>
                </a:cubicBezTo>
                <a:cubicBezTo>
                  <a:pt x="158" y="16"/>
                  <a:pt x="158" y="16"/>
                  <a:pt x="158" y="16"/>
                </a:cubicBezTo>
                <a:cubicBezTo>
                  <a:pt x="164" y="20"/>
                  <a:pt x="165" y="28"/>
                  <a:pt x="161" y="34"/>
                </a:cubicBezTo>
                <a:cubicBezTo>
                  <a:pt x="156" y="41"/>
                  <a:pt x="156" y="41"/>
                  <a:pt x="156" y="41"/>
                </a:cubicBezTo>
                <a:cubicBezTo>
                  <a:pt x="146" y="29"/>
                  <a:pt x="134" y="20"/>
                  <a:pt x="120" y="14"/>
                </a:cubicBezTo>
                <a:close/>
                <a:moveTo>
                  <a:pt x="14" y="41"/>
                </a:moveTo>
                <a:cubicBezTo>
                  <a:pt x="23" y="29"/>
                  <a:pt x="36" y="20"/>
                  <a:pt x="50" y="14"/>
                </a:cubicBezTo>
                <a:cubicBezTo>
                  <a:pt x="45" y="7"/>
                  <a:pt x="45" y="7"/>
                  <a:pt x="45" y="7"/>
                </a:cubicBezTo>
                <a:cubicBezTo>
                  <a:pt x="41" y="2"/>
                  <a:pt x="33" y="0"/>
                  <a:pt x="27" y="4"/>
                </a:cubicBezTo>
                <a:cubicBezTo>
                  <a:pt x="12" y="16"/>
                  <a:pt x="12" y="16"/>
                  <a:pt x="12" y="16"/>
                </a:cubicBezTo>
                <a:cubicBezTo>
                  <a:pt x="6" y="20"/>
                  <a:pt x="5" y="28"/>
                  <a:pt x="9" y="34"/>
                </a:cubicBezTo>
                <a:lnTo>
                  <a:pt x="14" y="41"/>
                </a:lnTo>
                <a:close/>
                <a:moveTo>
                  <a:pt x="146" y="98"/>
                </a:moveTo>
                <a:cubicBezTo>
                  <a:pt x="146" y="132"/>
                  <a:pt x="118" y="159"/>
                  <a:pt x="85" y="159"/>
                </a:cubicBezTo>
                <a:cubicBezTo>
                  <a:pt x="51" y="159"/>
                  <a:pt x="24" y="132"/>
                  <a:pt x="24" y="98"/>
                </a:cubicBezTo>
                <a:cubicBezTo>
                  <a:pt x="24" y="64"/>
                  <a:pt x="51" y="37"/>
                  <a:pt x="85" y="37"/>
                </a:cubicBezTo>
                <a:cubicBezTo>
                  <a:pt x="118" y="37"/>
                  <a:pt x="146" y="64"/>
                  <a:pt x="146" y="98"/>
                </a:cubicBezTo>
                <a:close/>
                <a:moveTo>
                  <a:pt x="125" y="98"/>
                </a:moveTo>
                <a:cubicBezTo>
                  <a:pt x="125" y="95"/>
                  <a:pt x="123" y="93"/>
                  <a:pt x="120" y="93"/>
                </a:cubicBezTo>
                <a:cubicBezTo>
                  <a:pt x="91" y="93"/>
                  <a:pt x="91" y="93"/>
                  <a:pt x="91" y="93"/>
                </a:cubicBezTo>
                <a:cubicBezTo>
                  <a:pt x="90" y="91"/>
                  <a:pt x="88" y="90"/>
                  <a:pt x="85" y="90"/>
                </a:cubicBezTo>
                <a:cubicBezTo>
                  <a:pt x="73" y="57"/>
                  <a:pt x="73" y="57"/>
                  <a:pt x="73" y="57"/>
                </a:cubicBezTo>
                <a:cubicBezTo>
                  <a:pt x="73" y="55"/>
                  <a:pt x="71" y="54"/>
                  <a:pt x="69" y="55"/>
                </a:cubicBezTo>
                <a:cubicBezTo>
                  <a:pt x="68" y="56"/>
                  <a:pt x="67" y="57"/>
                  <a:pt x="67" y="59"/>
                </a:cubicBezTo>
                <a:cubicBezTo>
                  <a:pt x="79" y="92"/>
                  <a:pt x="79" y="92"/>
                  <a:pt x="79" y="92"/>
                </a:cubicBezTo>
                <a:cubicBezTo>
                  <a:pt x="78" y="94"/>
                  <a:pt x="77" y="96"/>
                  <a:pt x="77" y="98"/>
                </a:cubicBezTo>
                <a:cubicBezTo>
                  <a:pt x="77" y="102"/>
                  <a:pt x="80" y="106"/>
                  <a:pt x="85" y="106"/>
                </a:cubicBezTo>
                <a:cubicBezTo>
                  <a:pt x="87" y="106"/>
                  <a:pt x="90" y="105"/>
                  <a:pt x="91" y="103"/>
                </a:cubicBezTo>
                <a:cubicBezTo>
                  <a:pt x="120" y="103"/>
                  <a:pt x="120" y="103"/>
                  <a:pt x="120" y="103"/>
                </a:cubicBezTo>
                <a:cubicBezTo>
                  <a:pt x="123" y="103"/>
                  <a:pt x="125" y="101"/>
                  <a:pt x="125" y="98"/>
                </a:cubicBezTo>
                <a:close/>
                <a:moveTo>
                  <a:pt x="143" y="168"/>
                </a:moveTo>
                <a:cubicBezTo>
                  <a:pt x="149" y="177"/>
                  <a:pt x="151" y="186"/>
                  <a:pt x="147" y="190"/>
                </a:cubicBezTo>
                <a:cubicBezTo>
                  <a:pt x="142" y="193"/>
                  <a:pt x="133" y="189"/>
                  <a:pt x="124" y="180"/>
                </a:cubicBezTo>
                <a:cubicBezTo>
                  <a:pt x="123" y="179"/>
                  <a:pt x="122" y="178"/>
                  <a:pt x="121" y="177"/>
                </a:cubicBezTo>
                <a:cubicBezTo>
                  <a:pt x="119" y="175"/>
                  <a:pt x="119" y="175"/>
                  <a:pt x="119" y="175"/>
                </a:cubicBezTo>
                <a:cubicBezTo>
                  <a:pt x="109" y="180"/>
                  <a:pt x="97" y="183"/>
                  <a:pt x="85" y="183"/>
                </a:cubicBezTo>
                <a:cubicBezTo>
                  <a:pt x="72" y="183"/>
                  <a:pt x="61" y="180"/>
                  <a:pt x="50" y="175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8" y="178"/>
                  <a:pt x="47" y="179"/>
                  <a:pt x="46" y="180"/>
                </a:cubicBezTo>
                <a:cubicBezTo>
                  <a:pt x="37" y="189"/>
                  <a:pt x="27" y="193"/>
                  <a:pt x="23" y="190"/>
                </a:cubicBezTo>
                <a:cubicBezTo>
                  <a:pt x="19" y="186"/>
                  <a:pt x="20" y="177"/>
                  <a:pt x="26" y="168"/>
                </a:cubicBezTo>
                <a:cubicBezTo>
                  <a:pt x="27" y="166"/>
                  <a:pt x="29" y="164"/>
                  <a:pt x="30" y="163"/>
                </a:cubicBezTo>
                <a:cubicBezTo>
                  <a:pt x="12" y="147"/>
                  <a:pt x="0" y="124"/>
                  <a:pt x="0" y="98"/>
                </a:cubicBezTo>
                <a:cubicBezTo>
                  <a:pt x="0" y="78"/>
                  <a:pt x="7" y="60"/>
                  <a:pt x="18" y="46"/>
                </a:cubicBezTo>
                <a:cubicBezTo>
                  <a:pt x="27" y="34"/>
                  <a:pt x="39" y="25"/>
                  <a:pt x="54" y="19"/>
                </a:cubicBezTo>
                <a:cubicBezTo>
                  <a:pt x="63" y="15"/>
                  <a:pt x="74" y="13"/>
                  <a:pt x="85" y="13"/>
                </a:cubicBezTo>
                <a:cubicBezTo>
                  <a:pt x="96" y="13"/>
                  <a:pt x="106" y="15"/>
                  <a:pt x="116" y="19"/>
                </a:cubicBezTo>
                <a:cubicBezTo>
                  <a:pt x="130" y="25"/>
                  <a:pt x="143" y="34"/>
                  <a:pt x="152" y="46"/>
                </a:cubicBezTo>
                <a:cubicBezTo>
                  <a:pt x="163" y="60"/>
                  <a:pt x="170" y="78"/>
                  <a:pt x="170" y="98"/>
                </a:cubicBezTo>
                <a:cubicBezTo>
                  <a:pt x="170" y="124"/>
                  <a:pt x="158" y="147"/>
                  <a:pt x="140" y="163"/>
                </a:cubicBezTo>
                <a:cubicBezTo>
                  <a:pt x="141" y="164"/>
                  <a:pt x="142" y="166"/>
                  <a:pt x="143" y="168"/>
                </a:cubicBezTo>
                <a:close/>
                <a:moveTo>
                  <a:pt x="152" y="98"/>
                </a:moveTo>
                <a:cubicBezTo>
                  <a:pt x="152" y="61"/>
                  <a:pt x="122" y="31"/>
                  <a:pt x="85" y="31"/>
                </a:cubicBezTo>
                <a:cubicBezTo>
                  <a:pt x="48" y="31"/>
                  <a:pt x="18" y="61"/>
                  <a:pt x="18" y="98"/>
                </a:cubicBezTo>
                <a:cubicBezTo>
                  <a:pt x="18" y="135"/>
                  <a:pt x="48" y="165"/>
                  <a:pt x="85" y="165"/>
                </a:cubicBezTo>
                <a:cubicBezTo>
                  <a:pt x="122" y="165"/>
                  <a:pt x="152" y="135"/>
                  <a:pt x="152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755728"/>
              </p:ext>
            </p:extLst>
          </p:nvPr>
        </p:nvGraphicFramePr>
        <p:xfrm>
          <a:off x="1315329" y="3906717"/>
          <a:ext cx="9851436" cy="24291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3812">
                  <a:extLst>
                    <a:ext uri="{9D8B030D-6E8A-4147-A177-3AD203B41FA5}">
                      <a16:colId xmlns:a16="http://schemas.microsoft.com/office/drawing/2014/main" val="2935980585"/>
                    </a:ext>
                  </a:extLst>
                </a:gridCol>
                <a:gridCol w="3283812">
                  <a:extLst>
                    <a:ext uri="{9D8B030D-6E8A-4147-A177-3AD203B41FA5}">
                      <a16:colId xmlns:a16="http://schemas.microsoft.com/office/drawing/2014/main" val="2986312081"/>
                    </a:ext>
                  </a:extLst>
                </a:gridCol>
                <a:gridCol w="3283812">
                  <a:extLst>
                    <a:ext uri="{9D8B030D-6E8A-4147-A177-3AD203B41FA5}">
                      <a16:colId xmlns:a16="http://schemas.microsoft.com/office/drawing/2014/main" val="948829866"/>
                    </a:ext>
                  </a:extLst>
                </a:gridCol>
              </a:tblGrid>
              <a:tr h="1214582">
                <a:tc>
                  <a:txBody>
                    <a:bodyPr/>
                    <a:lstStyle/>
                    <a:p>
                      <a:endParaRPr lang="zh-TW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altLang="zh-TW" sz="2800" dirty="0">
                          <a:latin typeface="+mj-ea"/>
                          <a:ea typeface="方正黑体简体" panose="02010601030101010101"/>
                        </a:rPr>
                        <a:t>Training Data</a:t>
                      </a:r>
                      <a:endParaRPr lang="zh-TW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altLang="zh-TW" sz="2800" dirty="0">
                          <a:latin typeface="+mj-ea"/>
                          <a:ea typeface="方正黑体简体" panose="02010601030101010101"/>
                        </a:rPr>
                        <a:t>Testing Data</a:t>
                      </a:r>
                      <a:endParaRPr lang="zh-TW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9274345"/>
                  </a:ext>
                </a:extLst>
              </a:tr>
              <a:tr h="121458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TW" altLang="en-US" sz="28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</a:rPr>
                        <a:t>數量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200000"/>
                        </a:lnSpc>
                      </a:pPr>
                      <a:r>
                        <a:rPr lang="en-US" altLang="zh-TW" sz="28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667</a:t>
                      </a:r>
                      <a:r>
                        <a:rPr lang="zh-TW" altLang="en-US" sz="28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200000"/>
                        </a:lnSpc>
                      </a:pPr>
                      <a:r>
                        <a:rPr lang="en-US" altLang="zh-TW" sz="28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方正黑体简体" panose="02010601030101010101"/>
                          <a:cs typeface="+mn-cs"/>
                        </a:rPr>
                        <a:t>333</a:t>
                      </a:r>
                      <a:r>
                        <a:rPr lang="zh-TW" altLang="en-US" sz="2800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439064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1568385" y="1404935"/>
            <a:ext cx="6096000" cy="222984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3200" dirty="0">
                <a:latin typeface="+mn-ea"/>
              </a:rPr>
              <a:t>S&amp;P</a:t>
            </a:r>
            <a:r>
              <a:rPr lang="zh-TW" altLang="en-US" sz="3200" dirty="0">
                <a:latin typeface="+mn-ea"/>
              </a:rPr>
              <a:t> </a:t>
            </a:r>
            <a:r>
              <a:rPr lang="en-US" altLang="zh-TW" sz="3200" dirty="0">
                <a:latin typeface="+mn-ea"/>
              </a:rPr>
              <a:t>500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3200" dirty="0">
                <a:latin typeface="+mn-ea"/>
              </a:rPr>
              <a:t>Logistic</a:t>
            </a:r>
            <a:r>
              <a:rPr lang="zh-TW" altLang="en-US" sz="3200" dirty="0">
                <a:latin typeface="+mn-ea"/>
              </a:rPr>
              <a:t> </a:t>
            </a:r>
            <a:r>
              <a:rPr lang="en-US" altLang="zh-TW" sz="3200" dirty="0">
                <a:latin typeface="+mn-ea"/>
              </a:rPr>
              <a:t>Regression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3200" dirty="0">
                <a:latin typeface="+mn-ea"/>
              </a:rPr>
              <a:t>Step</a:t>
            </a:r>
            <a:r>
              <a:rPr lang="zh-TW" altLang="en-US" sz="3200" dirty="0">
                <a:latin typeface="+mn-ea"/>
              </a:rPr>
              <a:t> </a:t>
            </a:r>
            <a:r>
              <a:rPr lang="en-US" altLang="zh-TW" sz="3200" dirty="0">
                <a:latin typeface="+mn-ea"/>
              </a:rPr>
              <a:t>AIC</a:t>
            </a:r>
            <a:r>
              <a:rPr lang="zh-TW" altLang="en-US" sz="3200" dirty="0">
                <a:latin typeface="+mn-ea"/>
              </a:rPr>
              <a:t> （雙向學習）</a:t>
            </a:r>
            <a:endParaRPr lang="en-US" altLang="zh-TW" sz="3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3064060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56" grpId="0" animBg="1"/>
          <p:bldP spid="58" grpId="0" animBg="1"/>
          <p:bldP spid="59" grpId="0"/>
          <p:bldP spid="6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56" grpId="0" animBg="1"/>
          <p:bldP spid="58" grpId="0" animBg="1"/>
          <p:bldP spid="59" grpId="0"/>
          <p:bldP spid="61" grpId="0"/>
        </p:bldLst>
      </p:timing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 17"/>
          <p:cNvSpPr/>
          <p:nvPr/>
        </p:nvSpPr>
        <p:spPr>
          <a:xfrm flipH="1">
            <a:off x="106741" y="0"/>
            <a:ext cx="6436113" cy="6873596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309994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11" fmla="*/ 1572046 w 10639698"/>
              <a:gd name="connsiteY11" fmla="*/ 0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10639698"/>
              <a:gd name="connsiteY0" fmla="*/ 0 h 6866632"/>
              <a:gd name="connsiteX1" fmla="*/ 6597087 w 10639698"/>
              <a:gd name="connsiteY1" fmla="*/ 32084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629171"/>
              <a:gd name="connsiteY0" fmla="*/ 0 h 6873596"/>
              <a:gd name="connsiteX1" fmla="*/ 6597087 w 6629171"/>
              <a:gd name="connsiteY1" fmla="*/ 32084 h 6873596"/>
              <a:gd name="connsiteX2" fmla="*/ 6629171 w 6629171"/>
              <a:gd name="connsiteY2" fmla="*/ 6873596 h 6873596"/>
              <a:gd name="connsiteX3" fmla="*/ 1572046 w 6629171"/>
              <a:gd name="connsiteY3" fmla="*/ 6866632 h 6873596"/>
              <a:gd name="connsiteX4" fmla="*/ 1483885 w 6629171"/>
              <a:gd name="connsiteY4" fmla="*/ 6790170 h 6873596"/>
              <a:gd name="connsiteX5" fmla="*/ 0 w 6629171"/>
              <a:gd name="connsiteY5" fmla="*/ 3433316 h 6873596"/>
              <a:gd name="connsiteX6" fmla="*/ 1483885 w 6629171"/>
              <a:gd name="connsiteY6" fmla="*/ 76463 h 6873596"/>
              <a:gd name="connsiteX7" fmla="*/ 1572046 w 6629171"/>
              <a:gd name="connsiteY7" fmla="*/ 0 h 6873596"/>
              <a:gd name="connsiteX0" fmla="*/ 1572046 w 6597087"/>
              <a:gd name="connsiteY0" fmla="*/ 0 h 6873596"/>
              <a:gd name="connsiteX1" fmla="*/ 6597087 w 6597087"/>
              <a:gd name="connsiteY1" fmla="*/ 32084 h 6873596"/>
              <a:gd name="connsiteX2" fmla="*/ 6581045 w 6597087"/>
              <a:gd name="connsiteY2" fmla="*/ 6873596 h 6873596"/>
              <a:gd name="connsiteX3" fmla="*/ 1572046 w 6597087"/>
              <a:gd name="connsiteY3" fmla="*/ 6866632 h 6873596"/>
              <a:gd name="connsiteX4" fmla="*/ 1483885 w 6597087"/>
              <a:gd name="connsiteY4" fmla="*/ 6790170 h 6873596"/>
              <a:gd name="connsiteX5" fmla="*/ 0 w 6597087"/>
              <a:gd name="connsiteY5" fmla="*/ 3433316 h 6873596"/>
              <a:gd name="connsiteX6" fmla="*/ 1483885 w 6597087"/>
              <a:gd name="connsiteY6" fmla="*/ 76463 h 6873596"/>
              <a:gd name="connsiteX7" fmla="*/ 1572046 w 6597087"/>
              <a:gd name="connsiteY7" fmla="*/ 0 h 6873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97087" h="6873596">
                <a:moveTo>
                  <a:pt x="1572046" y="0"/>
                </a:moveTo>
                <a:lnTo>
                  <a:pt x="6597087" y="32084"/>
                </a:lnTo>
                <a:cubicBezTo>
                  <a:pt x="6591740" y="2312588"/>
                  <a:pt x="6586392" y="4593092"/>
                  <a:pt x="6581045" y="6873596"/>
                </a:cubicBez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solidFill>
            <a:srgbClr val="1D4C7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19" name="任意多边形 18"/>
          <p:cNvSpPr/>
          <p:nvPr/>
        </p:nvSpPr>
        <p:spPr>
          <a:xfrm flipH="1">
            <a:off x="-14607" y="6964"/>
            <a:ext cx="6163950" cy="6866632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163950"/>
              <a:gd name="connsiteY0" fmla="*/ 0 h 6866632"/>
              <a:gd name="connsiteX1" fmla="*/ 6163950 w 6163950"/>
              <a:gd name="connsiteY1" fmla="*/ 0 h 6866632"/>
              <a:gd name="connsiteX2" fmla="*/ 6147909 w 6163950"/>
              <a:gd name="connsiteY2" fmla="*/ 6857554 h 6866632"/>
              <a:gd name="connsiteX3" fmla="*/ 1572046 w 6163950"/>
              <a:gd name="connsiteY3" fmla="*/ 6866632 h 6866632"/>
              <a:gd name="connsiteX4" fmla="*/ 1483885 w 6163950"/>
              <a:gd name="connsiteY4" fmla="*/ 6790170 h 6866632"/>
              <a:gd name="connsiteX5" fmla="*/ 0 w 6163950"/>
              <a:gd name="connsiteY5" fmla="*/ 3433316 h 6866632"/>
              <a:gd name="connsiteX6" fmla="*/ 1483885 w 6163950"/>
              <a:gd name="connsiteY6" fmla="*/ 76463 h 6866632"/>
              <a:gd name="connsiteX7" fmla="*/ 1572046 w 6163950"/>
              <a:gd name="connsiteY7" fmla="*/ 0 h 6866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63950" h="6866632">
                <a:moveTo>
                  <a:pt x="1572046" y="0"/>
                </a:moveTo>
                <a:lnTo>
                  <a:pt x="6163950" y="0"/>
                </a:lnTo>
                <a:lnTo>
                  <a:pt x="6147909" y="6857554"/>
                </a:ln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blipFill dpi="0"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6692" r="-10408"/>
            </a:stretch>
          </a:blipFill>
          <a:ln>
            <a:noFill/>
          </a:ln>
          <a:effectLst>
            <a:outerShdw blurRad="3683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244079" y="1315264"/>
            <a:ext cx="2154014" cy="4050564"/>
          </a:xfrm>
          <a:prstGeom prst="ellipse">
            <a:avLst/>
          </a:prstGeom>
          <a:noFill/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199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04</a:t>
            </a:r>
            <a:endParaRPr lang="zh-CN" altLang="en-US" sz="199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249642" y="4554194"/>
            <a:ext cx="2142889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2800" b="1" spc="300" dirty="0">
                <a:solidFill>
                  <a:srgbClr val="595959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PART FOUR</a:t>
            </a:r>
            <a:endParaRPr lang="zh-CN" altLang="en-US" sz="2800" b="1" spc="300" dirty="0">
              <a:solidFill>
                <a:srgbClr val="595959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110016" y="2213811"/>
            <a:ext cx="6320589" cy="27752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0" dist="381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675213" y="2796351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4400" b="1" dirty="0">
                <a:solidFill>
                  <a:srgbClr val="414141"/>
                </a:solidFill>
                <a:latin typeface="+mn-ea"/>
              </a:rPr>
              <a:t>預測結果</a:t>
            </a:r>
            <a:endParaRPr lang="zh-CN" altLang="en-US" sz="4400" b="1" dirty="0">
              <a:solidFill>
                <a:srgbClr val="414141"/>
              </a:solidFill>
              <a:latin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791201" y="3742254"/>
            <a:ext cx="641683" cy="0"/>
          </a:xfrm>
          <a:prstGeom prst="line">
            <a:avLst/>
          </a:prstGeom>
          <a:ln w="57150">
            <a:solidFill>
              <a:srgbClr val="1D4C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76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 p14:presetBounceEnd="48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982978" y="1079311"/>
            <a:ext cx="10100658" cy="5224506"/>
          </a:xfrm>
          <a:custGeom>
            <a:avLst/>
            <a:gdLst>
              <a:gd name="connsiteX0" fmla="*/ 57203 w 8946866"/>
              <a:gd name="connsiteY0" fmla="*/ 0 h 4646849"/>
              <a:gd name="connsiteX1" fmla="*/ 8742674 w 8946866"/>
              <a:gd name="connsiteY1" fmla="*/ 0 h 4646849"/>
              <a:gd name="connsiteX2" fmla="*/ 8799877 w 8946866"/>
              <a:gd name="connsiteY2" fmla="*/ 57203 h 4646849"/>
              <a:gd name="connsiteX3" fmla="*/ 8799877 w 8946866"/>
              <a:gd name="connsiteY3" fmla="*/ 728281 h 4646849"/>
              <a:gd name="connsiteX4" fmla="*/ 8946866 w 8946866"/>
              <a:gd name="connsiteY4" fmla="*/ 875270 h 4646849"/>
              <a:gd name="connsiteX5" fmla="*/ 8799877 w 8946866"/>
              <a:gd name="connsiteY5" fmla="*/ 1022259 h 4646849"/>
              <a:gd name="connsiteX6" fmla="*/ 8799877 w 8946866"/>
              <a:gd name="connsiteY6" fmla="*/ 4589646 h 4646849"/>
              <a:gd name="connsiteX7" fmla="*/ 8742674 w 8946866"/>
              <a:gd name="connsiteY7" fmla="*/ 4646849 h 4646849"/>
              <a:gd name="connsiteX8" fmla="*/ 57203 w 8946866"/>
              <a:gd name="connsiteY8" fmla="*/ 4646849 h 4646849"/>
              <a:gd name="connsiteX9" fmla="*/ 0 w 8946866"/>
              <a:gd name="connsiteY9" fmla="*/ 4589646 h 4646849"/>
              <a:gd name="connsiteX10" fmla="*/ 0 w 8946866"/>
              <a:gd name="connsiteY10" fmla="*/ 57203 h 4646849"/>
              <a:gd name="connsiteX11" fmla="*/ 57203 w 8946866"/>
              <a:gd name="connsiteY11" fmla="*/ 0 h 4646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946866" h="4646849">
                <a:moveTo>
                  <a:pt x="57203" y="0"/>
                </a:moveTo>
                <a:lnTo>
                  <a:pt x="8742674" y="0"/>
                </a:lnTo>
                <a:cubicBezTo>
                  <a:pt x="8774266" y="0"/>
                  <a:pt x="8799877" y="25611"/>
                  <a:pt x="8799877" y="57203"/>
                </a:cubicBezTo>
                <a:lnTo>
                  <a:pt x="8799877" y="728281"/>
                </a:lnTo>
                <a:lnTo>
                  <a:pt x="8946866" y="875270"/>
                </a:lnTo>
                <a:lnTo>
                  <a:pt x="8799877" y="1022259"/>
                </a:lnTo>
                <a:lnTo>
                  <a:pt x="8799877" y="4589646"/>
                </a:lnTo>
                <a:cubicBezTo>
                  <a:pt x="8799877" y="4621238"/>
                  <a:pt x="8774266" y="4646849"/>
                  <a:pt x="8742674" y="4646849"/>
                </a:cubicBezTo>
                <a:lnTo>
                  <a:pt x="57203" y="4646849"/>
                </a:lnTo>
                <a:cubicBezTo>
                  <a:pt x="25611" y="4646849"/>
                  <a:pt x="0" y="4621238"/>
                  <a:pt x="0" y="4589646"/>
                </a:cubicBezTo>
                <a:lnTo>
                  <a:pt x="0" y="57203"/>
                </a:lnTo>
                <a:cubicBezTo>
                  <a:pt x="0" y="25611"/>
                  <a:pt x="25611" y="0"/>
                  <a:pt x="5720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zh-TW" altLang="en-US"/>
              <a:t>準確率：</a:t>
            </a:r>
            <a:r>
              <a:rPr lang="en-US" altLang="zh-TW">
                <a:solidFill>
                  <a:srgbClr val="FF0000"/>
                </a:solidFill>
              </a:rPr>
              <a:t>59.7</a:t>
            </a:r>
            <a:r>
              <a:rPr lang="en-US" altLang="zh-TW"/>
              <a:t>%</a:t>
            </a:r>
            <a:endParaRPr lang="x-none" altLang="zh-TW" dirty="0"/>
          </a:p>
        </p:txBody>
      </p:sp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4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04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4137064"/>
              </p:ext>
            </p:extLst>
          </p:nvPr>
        </p:nvGraphicFramePr>
        <p:xfrm>
          <a:off x="1795879" y="1544474"/>
          <a:ext cx="8474856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8714">
                  <a:extLst>
                    <a:ext uri="{9D8B030D-6E8A-4147-A177-3AD203B41FA5}">
                      <a16:colId xmlns:a16="http://schemas.microsoft.com/office/drawing/2014/main" val="88324959"/>
                    </a:ext>
                  </a:extLst>
                </a:gridCol>
                <a:gridCol w="2118714">
                  <a:extLst>
                    <a:ext uri="{9D8B030D-6E8A-4147-A177-3AD203B41FA5}">
                      <a16:colId xmlns:a16="http://schemas.microsoft.com/office/drawing/2014/main" val="3973803176"/>
                    </a:ext>
                  </a:extLst>
                </a:gridCol>
                <a:gridCol w="2118714">
                  <a:extLst>
                    <a:ext uri="{9D8B030D-6E8A-4147-A177-3AD203B41FA5}">
                      <a16:colId xmlns:a16="http://schemas.microsoft.com/office/drawing/2014/main" val="3721372481"/>
                    </a:ext>
                  </a:extLst>
                </a:gridCol>
                <a:gridCol w="2118714">
                  <a:extLst>
                    <a:ext uri="{9D8B030D-6E8A-4147-A177-3AD203B41FA5}">
                      <a16:colId xmlns:a16="http://schemas.microsoft.com/office/drawing/2014/main" val="2407902021"/>
                    </a:ext>
                  </a:extLst>
                </a:gridCol>
              </a:tblGrid>
              <a:tr h="382701">
                <a:tc>
                  <a:txBody>
                    <a:bodyPr/>
                    <a:lstStyle/>
                    <a:p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Condition positive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Condition</a:t>
                      </a:r>
                      <a:r>
                        <a:rPr lang="en-US" altLang="zh-TW" sz="2000" b="1" baseline="0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 negative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2000" b="1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845083"/>
                  </a:ext>
                </a:extLst>
              </a:tr>
              <a:tr h="122674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Test outcome positive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True positive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(TP) = 129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solidFill>
                            <a:srgbClr val="FF0000"/>
                          </a:solidFill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False positive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(FP) = 45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Positive predictive value</a:t>
                      </a:r>
                    </a:p>
                    <a:p>
                      <a:pPr algn="l"/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= TP / (TP +</a:t>
                      </a:r>
                      <a:r>
                        <a:rPr lang="en-US" altLang="zh-TW" sz="2000" b="1" baseline="0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 FP)</a:t>
                      </a:r>
                    </a:p>
                    <a:p>
                      <a:pPr algn="l"/>
                      <a:r>
                        <a:rPr lang="en-US" altLang="zh-TW" sz="2000" b="1" baseline="0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= 74.14%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254117"/>
                  </a:ext>
                </a:extLst>
              </a:tr>
              <a:tr h="122674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Test outcome</a:t>
                      </a:r>
                      <a:r>
                        <a:rPr lang="en-US" altLang="zh-TW" sz="2000" b="1" baseline="0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 negative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solidFill>
                            <a:srgbClr val="FF0000"/>
                          </a:solidFill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False negative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(FN)</a:t>
                      </a:r>
                      <a:r>
                        <a:rPr lang="en-US" altLang="zh-TW" sz="2000" b="1" baseline="0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 = 70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True negative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(TN)</a:t>
                      </a:r>
                      <a:r>
                        <a:rPr lang="en-US" altLang="zh-TW" sz="2000" b="1" baseline="0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 = 89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Negative predictive value</a:t>
                      </a:r>
                    </a:p>
                    <a:p>
                      <a:pPr algn="l"/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= TN / (FN + TN)</a:t>
                      </a:r>
                    </a:p>
                    <a:p>
                      <a:pPr algn="l"/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= 53.29%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671949"/>
                  </a:ext>
                </a:extLst>
              </a:tr>
              <a:tr h="943647">
                <a:tc>
                  <a:txBody>
                    <a:bodyPr/>
                    <a:lstStyle/>
                    <a:p>
                      <a:pPr algn="ctr"/>
                      <a:endParaRPr lang="zh-TW" altLang="en-US" sz="2000" b="1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Sensitivity</a:t>
                      </a:r>
                    </a:p>
                    <a:p>
                      <a:pPr algn="l"/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= TP / (TP + FN)</a:t>
                      </a:r>
                    </a:p>
                    <a:p>
                      <a:pPr algn="l"/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= 64.82%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Specificity</a:t>
                      </a:r>
                    </a:p>
                    <a:p>
                      <a:pPr algn="l"/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= TN / (FP + TN)</a:t>
                      </a:r>
                    </a:p>
                    <a:p>
                      <a:pPr algn="l"/>
                      <a:r>
                        <a:rPr lang="en-US" altLang="zh-TW" sz="2000" b="1" dirty="0"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= 66.42%</a:t>
                      </a:r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000" b="1" dirty="0"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0377091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1795879" y="5674215"/>
            <a:ext cx="24913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>
                <a:latin typeface="新細明體" panose="02020500000000000000" pitchFamily="18" charset="-120"/>
                <a:ea typeface="新細明體" panose="02020500000000000000" pitchFamily="18" charset="-120"/>
              </a:rPr>
              <a:t>準確率：</a:t>
            </a:r>
            <a:r>
              <a:rPr lang="en-US" altLang="zh-TW" sz="2800" dirty="0">
                <a:solidFill>
                  <a:srgbClr val="FF000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65.4</a:t>
            </a:r>
            <a:r>
              <a:rPr lang="en-US" altLang="zh-TW" sz="2800" dirty="0">
                <a:latin typeface="新細明體" panose="02020500000000000000" pitchFamily="18" charset="-120"/>
                <a:ea typeface="新細明體" panose="02020500000000000000" pitchFamily="18" charset="-120"/>
              </a:rPr>
              <a:t>%</a:t>
            </a:r>
            <a:endParaRPr lang="x-none" altLang="zh-TW" sz="2800" dirty="0"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53251557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/>
        </p:bldLst>
      </p:timing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 rot="2700000">
            <a:off x="4820784" y="2901571"/>
            <a:ext cx="3600000" cy="3600000"/>
          </a:xfrm>
          <a:prstGeom prst="roundRect">
            <a:avLst>
              <a:gd name="adj" fmla="val 34663"/>
            </a:avLst>
          </a:prstGeom>
          <a:solidFill>
            <a:schemeClr val="bg1"/>
          </a:solidFill>
          <a:ln>
            <a:noFill/>
          </a:ln>
          <a:effectLst>
            <a:outerShdw blurRad="254000" dist="1270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050" dirty="0">
              <a:solidFill>
                <a:srgbClr val="FFFFFF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644506" y="454105"/>
            <a:ext cx="4320000" cy="4320000"/>
            <a:chOff x="8618997" y="3902930"/>
            <a:chExt cx="2360903" cy="2360907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26" name="Rounded Rectangle 25"/>
            <p:cNvSpPr/>
            <p:nvPr/>
          </p:nvSpPr>
          <p:spPr>
            <a:xfrm rot="2700000">
              <a:off x="8618995" y="3902932"/>
              <a:ext cx="2360907" cy="2360903"/>
            </a:xfrm>
            <a:prstGeom prst="roundRect">
              <a:avLst>
                <a:gd name="adj" fmla="val 34663"/>
              </a:avLst>
            </a:prstGeom>
            <a:solidFill>
              <a:schemeClr val="bg1"/>
            </a:solidFill>
            <a:ln>
              <a:noFill/>
            </a:ln>
            <a:effectLst>
              <a:outerShdw blurRad="1016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US" sz="1050" dirty="0">
                <a:solidFill>
                  <a:schemeClr val="accent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29" name="Title 3"/>
            <p:cNvSpPr txBox="1">
              <a:spLocks/>
            </p:cNvSpPr>
            <p:nvPr/>
          </p:nvSpPr>
          <p:spPr>
            <a:xfrm>
              <a:off x="9371113" y="4035740"/>
              <a:ext cx="856669" cy="618981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algn="ctr">
                <a:lnSpc>
                  <a:spcPct val="130000"/>
                </a:lnSpc>
              </a:pPr>
              <a:endParaRPr lang="en-US" sz="1200" b="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9" name="Rounded Rectangle 8"/>
          <p:cNvSpPr/>
          <p:nvPr/>
        </p:nvSpPr>
        <p:spPr>
          <a:xfrm rot="2700000">
            <a:off x="8055463" y="473263"/>
            <a:ext cx="3600000" cy="3600000"/>
          </a:xfrm>
          <a:prstGeom prst="roundRect">
            <a:avLst>
              <a:gd name="adj" fmla="val 34663"/>
            </a:avLst>
          </a:prstGeom>
          <a:solidFill>
            <a:schemeClr val="bg1"/>
          </a:solidFill>
          <a:ln>
            <a:noFill/>
          </a:ln>
          <a:effectLst>
            <a:outerShdw blurRad="101600"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050" dirty="0">
              <a:solidFill>
                <a:schemeClr val="accent1"/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pic>
        <p:nvPicPr>
          <p:cNvPr id="32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7CE3AEBF-86AD-124A-B417-020B97E264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8" t="5679" r="640" b="3714"/>
          <a:stretch/>
        </p:blipFill>
        <p:spPr>
          <a:xfrm>
            <a:off x="393813" y="909996"/>
            <a:ext cx="4821382" cy="3408219"/>
          </a:xfrm>
          <a:prstGeom prst="ellipse">
            <a:avLst/>
          </a:prstGeom>
        </p:spPr>
      </p:pic>
      <p:sp>
        <p:nvSpPr>
          <p:cNvPr id="37" name="椭圆 36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04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pic>
        <p:nvPicPr>
          <p:cNvPr id="33" name="Picture 8" descr="A picture containing fruit&#10;&#10;Description automatically generated">
            <a:extLst>
              <a:ext uri="{FF2B5EF4-FFF2-40B4-BE49-F238E27FC236}">
                <a16:creationId xmlns:a16="http://schemas.microsoft.com/office/drawing/2014/main" id="{FC38797D-0545-BA4A-B28D-CAD8D2B113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729" t="13848" r="20454" b="18065"/>
          <a:stretch/>
        </p:blipFill>
        <p:spPr>
          <a:xfrm>
            <a:off x="8123644" y="860991"/>
            <a:ext cx="3463637" cy="2673927"/>
          </a:xfrm>
          <a:prstGeom prst="ellipse">
            <a:avLst/>
          </a:prstGeom>
        </p:spPr>
      </p:pic>
      <p:pic>
        <p:nvPicPr>
          <p:cNvPr id="34" name="Content Placeholder 4" descr="A picture containing fruit&#10;&#10;Description automatically generated">
            <a:extLst>
              <a:ext uri="{FF2B5EF4-FFF2-40B4-BE49-F238E27FC236}">
                <a16:creationId xmlns:a16="http://schemas.microsoft.com/office/drawing/2014/main" id="{AEE994BA-9926-9A48-9DD0-267E080DCB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716" t="5461" r="21280" b="10029"/>
          <a:stretch/>
        </p:blipFill>
        <p:spPr>
          <a:xfrm>
            <a:off x="5003501" y="2985001"/>
            <a:ext cx="3338946" cy="3048001"/>
          </a:xfrm>
          <a:prstGeom prst="ellipse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2365889" y="55021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+mn-ea"/>
              </a:rPr>
              <a:t>主詞</a:t>
            </a:r>
          </a:p>
        </p:txBody>
      </p:sp>
      <p:sp>
        <p:nvSpPr>
          <p:cNvPr id="42" name="文字方塊 41"/>
          <p:cNvSpPr txBox="1"/>
          <p:nvPr/>
        </p:nvSpPr>
        <p:spPr>
          <a:xfrm>
            <a:off x="9455352" y="63015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+mn-ea"/>
              </a:rPr>
              <a:t>受詞</a:t>
            </a:r>
          </a:p>
        </p:txBody>
      </p:sp>
      <p:sp>
        <p:nvSpPr>
          <p:cNvPr id="43" name="文字方塊 42"/>
          <p:cNvSpPr txBox="1"/>
          <p:nvPr/>
        </p:nvSpPr>
        <p:spPr>
          <a:xfrm>
            <a:off x="6272864" y="580216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+mn-ea"/>
              </a:rPr>
              <a:t>動詞</a:t>
            </a:r>
          </a:p>
        </p:txBody>
      </p:sp>
    </p:spTree>
    <p:extLst>
      <p:ext uri="{BB962C8B-B14F-4D97-AF65-F5344CB8AC3E}">
        <p14:creationId xmlns:p14="http://schemas.microsoft.com/office/powerpoint/2010/main" val="2861354584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8" grpId="0" animBg="1"/>
          <p:bldP spid="3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8" grpId="0" animBg="1"/>
          <p:bldP spid="39" grpId="0"/>
        </p:bldLst>
      </p:timing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 17"/>
          <p:cNvSpPr/>
          <p:nvPr/>
        </p:nvSpPr>
        <p:spPr>
          <a:xfrm flipH="1">
            <a:off x="106741" y="0"/>
            <a:ext cx="6436113" cy="6873596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309994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11" fmla="*/ 1572046 w 10639698"/>
              <a:gd name="connsiteY11" fmla="*/ 0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10639698"/>
              <a:gd name="connsiteY0" fmla="*/ 0 h 6866632"/>
              <a:gd name="connsiteX1" fmla="*/ 6597087 w 10639698"/>
              <a:gd name="connsiteY1" fmla="*/ 32084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629171"/>
              <a:gd name="connsiteY0" fmla="*/ 0 h 6873596"/>
              <a:gd name="connsiteX1" fmla="*/ 6597087 w 6629171"/>
              <a:gd name="connsiteY1" fmla="*/ 32084 h 6873596"/>
              <a:gd name="connsiteX2" fmla="*/ 6629171 w 6629171"/>
              <a:gd name="connsiteY2" fmla="*/ 6873596 h 6873596"/>
              <a:gd name="connsiteX3" fmla="*/ 1572046 w 6629171"/>
              <a:gd name="connsiteY3" fmla="*/ 6866632 h 6873596"/>
              <a:gd name="connsiteX4" fmla="*/ 1483885 w 6629171"/>
              <a:gd name="connsiteY4" fmla="*/ 6790170 h 6873596"/>
              <a:gd name="connsiteX5" fmla="*/ 0 w 6629171"/>
              <a:gd name="connsiteY5" fmla="*/ 3433316 h 6873596"/>
              <a:gd name="connsiteX6" fmla="*/ 1483885 w 6629171"/>
              <a:gd name="connsiteY6" fmla="*/ 76463 h 6873596"/>
              <a:gd name="connsiteX7" fmla="*/ 1572046 w 6629171"/>
              <a:gd name="connsiteY7" fmla="*/ 0 h 6873596"/>
              <a:gd name="connsiteX0" fmla="*/ 1572046 w 6597087"/>
              <a:gd name="connsiteY0" fmla="*/ 0 h 6873596"/>
              <a:gd name="connsiteX1" fmla="*/ 6597087 w 6597087"/>
              <a:gd name="connsiteY1" fmla="*/ 32084 h 6873596"/>
              <a:gd name="connsiteX2" fmla="*/ 6581045 w 6597087"/>
              <a:gd name="connsiteY2" fmla="*/ 6873596 h 6873596"/>
              <a:gd name="connsiteX3" fmla="*/ 1572046 w 6597087"/>
              <a:gd name="connsiteY3" fmla="*/ 6866632 h 6873596"/>
              <a:gd name="connsiteX4" fmla="*/ 1483885 w 6597087"/>
              <a:gd name="connsiteY4" fmla="*/ 6790170 h 6873596"/>
              <a:gd name="connsiteX5" fmla="*/ 0 w 6597087"/>
              <a:gd name="connsiteY5" fmla="*/ 3433316 h 6873596"/>
              <a:gd name="connsiteX6" fmla="*/ 1483885 w 6597087"/>
              <a:gd name="connsiteY6" fmla="*/ 76463 h 6873596"/>
              <a:gd name="connsiteX7" fmla="*/ 1572046 w 6597087"/>
              <a:gd name="connsiteY7" fmla="*/ 0 h 6873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97087" h="6873596">
                <a:moveTo>
                  <a:pt x="1572046" y="0"/>
                </a:moveTo>
                <a:lnTo>
                  <a:pt x="6597087" y="32084"/>
                </a:lnTo>
                <a:cubicBezTo>
                  <a:pt x="6591740" y="2312588"/>
                  <a:pt x="6586392" y="4593092"/>
                  <a:pt x="6581045" y="6873596"/>
                </a:cubicBez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solidFill>
            <a:srgbClr val="1D4C7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19" name="任意多边形 18"/>
          <p:cNvSpPr/>
          <p:nvPr/>
        </p:nvSpPr>
        <p:spPr>
          <a:xfrm flipH="1">
            <a:off x="-14607" y="6964"/>
            <a:ext cx="6163950" cy="6866632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163950"/>
              <a:gd name="connsiteY0" fmla="*/ 0 h 6866632"/>
              <a:gd name="connsiteX1" fmla="*/ 6163950 w 6163950"/>
              <a:gd name="connsiteY1" fmla="*/ 0 h 6866632"/>
              <a:gd name="connsiteX2" fmla="*/ 6147909 w 6163950"/>
              <a:gd name="connsiteY2" fmla="*/ 6857554 h 6866632"/>
              <a:gd name="connsiteX3" fmla="*/ 1572046 w 6163950"/>
              <a:gd name="connsiteY3" fmla="*/ 6866632 h 6866632"/>
              <a:gd name="connsiteX4" fmla="*/ 1483885 w 6163950"/>
              <a:gd name="connsiteY4" fmla="*/ 6790170 h 6866632"/>
              <a:gd name="connsiteX5" fmla="*/ 0 w 6163950"/>
              <a:gd name="connsiteY5" fmla="*/ 3433316 h 6866632"/>
              <a:gd name="connsiteX6" fmla="*/ 1483885 w 6163950"/>
              <a:gd name="connsiteY6" fmla="*/ 76463 h 6866632"/>
              <a:gd name="connsiteX7" fmla="*/ 1572046 w 6163950"/>
              <a:gd name="connsiteY7" fmla="*/ 0 h 6866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63950" h="6866632">
                <a:moveTo>
                  <a:pt x="1572046" y="0"/>
                </a:moveTo>
                <a:lnTo>
                  <a:pt x="6163950" y="0"/>
                </a:lnTo>
                <a:lnTo>
                  <a:pt x="6147909" y="6857554"/>
                </a:ln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blipFill dpi="0"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6692" r="-10408"/>
            </a:stretch>
          </a:blipFill>
          <a:ln>
            <a:noFill/>
          </a:ln>
          <a:effectLst>
            <a:outerShdw blurRad="3683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244079" y="1315264"/>
            <a:ext cx="2154014" cy="4050564"/>
          </a:xfrm>
          <a:prstGeom prst="ellipse">
            <a:avLst/>
          </a:prstGeom>
          <a:noFill/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199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05</a:t>
            </a:r>
            <a:endParaRPr lang="zh-CN" altLang="en-US" sz="199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249642" y="4554194"/>
            <a:ext cx="2142889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2800" b="1" spc="300" dirty="0">
                <a:solidFill>
                  <a:srgbClr val="595959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PART FIVE</a:t>
            </a:r>
            <a:endParaRPr lang="zh-CN" altLang="en-US" sz="2800" b="1" spc="300" dirty="0">
              <a:solidFill>
                <a:srgbClr val="595959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110016" y="2213811"/>
            <a:ext cx="6320589" cy="27752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0" dist="381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675213" y="2796351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4400" b="1" dirty="0">
                <a:solidFill>
                  <a:srgbClr val="414141"/>
                </a:solidFill>
                <a:latin typeface="+mn-ea"/>
              </a:rPr>
              <a:t>結論</a:t>
            </a:r>
            <a:endParaRPr lang="zh-CN" altLang="en-US" sz="4400" b="1" dirty="0">
              <a:solidFill>
                <a:srgbClr val="414141"/>
              </a:solidFill>
              <a:latin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791201" y="3742254"/>
            <a:ext cx="641683" cy="0"/>
          </a:xfrm>
          <a:prstGeom prst="line">
            <a:avLst/>
          </a:prstGeom>
          <a:ln w="57150">
            <a:solidFill>
              <a:srgbClr val="1D4C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4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 p14:presetBounceEnd="48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03E0C68-DA60-417A-94AF-3E2A39D1D51A}"/>
              </a:ext>
            </a:extLst>
          </p:cNvPr>
          <p:cNvSpPr txBox="1"/>
          <p:nvPr/>
        </p:nvSpPr>
        <p:spPr>
          <a:xfrm>
            <a:off x="931902" y="1315329"/>
            <a:ext cx="10681855" cy="4573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600" dirty="0" err="1"/>
              <a:t>Collobert</a:t>
            </a:r>
            <a:r>
              <a:rPr lang="en-US" sz="1600" dirty="0"/>
              <a:t>, R., &amp; Weston, J. (2008, July). A unified architecture for natural language processing: Deep neural networks with</a:t>
            </a:r>
            <a:r>
              <a:rPr lang="zh-TW" altLang="en-US" sz="1600" dirty="0"/>
              <a:t> </a:t>
            </a:r>
            <a:r>
              <a:rPr lang="en-US" altLang="zh-TW" sz="1600" dirty="0"/>
              <a:t>	</a:t>
            </a:r>
            <a:r>
              <a:rPr lang="en-US" sz="1600" dirty="0"/>
              <a:t>multitask learning. In </a:t>
            </a:r>
            <a:r>
              <a:rPr lang="en-US" sz="1600" i="1" dirty="0"/>
              <a:t>Proceedings of the 25th international conference on Machine learning</a:t>
            </a:r>
            <a:r>
              <a:rPr lang="en-US" sz="1600" dirty="0"/>
              <a:t> (pp. 160-167).</a:t>
            </a:r>
          </a:p>
          <a:p>
            <a:pPr>
              <a:lnSpc>
                <a:spcPct val="200000"/>
              </a:lnSpc>
            </a:pPr>
            <a:r>
              <a:rPr lang="en-US" sz="1600" dirty="0"/>
              <a:t>Ding, X., Zhang, Y., Liu, T., &amp; </a:t>
            </a:r>
            <a:r>
              <a:rPr lang="en-US" sz="1600" dirty="0" err="1"/>
              <a:t>Duan</a:t>
            </a:r>
            <a:r>
              <a:rPr lang="en-US" sz="1600" dirty="0"/>
              <a:t>, J. (2015, June). Deep learning for event-driven stock prediction. In </a:t>
            </a:r>
            <a:r>
              <a:rPr lang="en-US" sz="1600" i="1" dirty="0"/>
              <a:t>Twenty-fourth 	international joint conference on artificial intelligence</a:t>
            </a:r>
            <a:r>
              <a:rPr lang="en-US" sz="1600" dirty="0"/>
              <a:t>. </a:t>
            </a:r>
          </a:p>
          <a:p>
            <a:pPr>
              <a:lnSpc>
                <a:spcPct val="200000"/>
              </a:lnSpc>
            </a:pPr>
            <a:r>
              <a:rPr lang="en-US" sz="1600" dirty="0" err="1"/>
              <a:t>Socher</a:t>
            </a:r>
            <a:r>
              <a:rPr lang="en-US" sz="1600" dirty="0"/>
              <a:t>, R., Chen, D., Manning, C. D., &amp; Ng, A. (2013). Reasoning with neural tensor networks for knowledge base completion. 	In </a:t>
            </a:r>
            <a:r>
              <a:rPr lang="en-US" sz="1600" i="1" dirty="0"/>
              <a:t>Advances in neural information processing systems</a:t>
            </a:r>
            <a:r>
              <a:rPr lang="en-US" sz="1600" dirty="0"/>
              <a:t> (pp. 926-934).</a:t>
            </a:r>
          </a:p>
          <a:p>
            <a:pPr>
              <a:lnSpc>
                <a:spcPct val="200000"/>
              </a:lnSpc>
            </a:pPr>
            <a:r>
              <a:rPr lang="en-US" sz="1600" dirty="0" err="1"/>
              <a:t>Xie</a:t>
            </a:r>
            <a:r>
              <a:rPr lang="en-US" sz="1600" dirty="0"/>
              <a:t>, B., </a:t>
            </a:r>
            <a:r>
              <a:rPr lang="en-US" sz="1600" dirty="0" err="1"/>
              <a:t>Passonneau</a:t>
            </a:r>
            <a:r>
              <a:rPr lang="en-US" sz="1600" dirty="0"/>
              <a:t>, R., Wu, L., &amp; Creamer, G. G. (2013, August). Semantic frames to predict stock price movement. 	In </a:t>
            </a:r>
            <a:r>
              <a:rPr lang="en-US" sz="1600" i="1" dirty="0"/>
              <a:t>Proceedings of the 51st annual meeting of the association for computational</a:t>
            </a:r>
            <a:r>
              <a:rPr lang="zh-TW" altLang="en-US" sz="1600" i="1" dirty="0"/>
              <a:t> </a:t>
            </a:r>
            <a:r>
              <a:rPr lang="en-US" sz="1600" i="1" dirty="0"/>
              <a:t>linguistics</a:t>
            </a:r>
            <a:r>
              <a:rPr lang="en-US" sz="1600" dirty="0"/>
              <a:t> (pp. 873-883).</a:t>
            </a:r>
          </a:p>
          <a:p>
            <a:pPr>
              <a:lnSpc>
                <a:spcPct val="200000"/>
              </a:lnSpc>
            </a:pPr>
            <a:endParaRPr lang="x-none" altLang="zh-TW" sz="1600" dirty="0">
              <a:latin typeface="+mn-ea"/>
            </a:endParaRPr>
          </a:p>
        </p:txBody>
      </p:sp>
      <p:sp>
        <p:nvSpPr>
          <p:cNvPr id="28" name="椭圆 37"/>
          <p:cNvSpPr/>
          <p:nvPr/>
        </p:nvSpPr>
        <p:spPr>
          <a:xfrm>
            <a:off x="-13189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3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03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30" name="文本框 41"/>
          <p:cNvSpPr txBox="1"/>
          <p:nvPr/>
        </p:nvSpPr>
        <p:spPr>
          <a:xfrm>
            <a:off x="1568385" y="43298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參考文獻</a:t>
            </a:r>
          </a:p>
        </p:txBody>
      </p:sp>
    </p:spTree>
    <p:extLst>
      <p:ext uri="{BB962C8B-B14F-4D97-AF65-F5344CB8AC3E}">
        <p14:creationId xmlns:p14="http://schemas.microsoft.com/office/powerpoint/2010/main" val="2261590699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28" grpId="0" animBg="1"/>
          <p:bldP spid="29" grpId="0"/>
          <p:bldP spid="3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28" grpId="0" animBg="1"/>
          <p:bldP spid="29" grpId="0"/>
          <p:bldP spid="30" grpId="0"/>
        </p:bldLst>
      </p:timing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 39"/>
          <p:cNvSpPr/>
          <p:nvPr/>
        </p:nvSpPr>
        <p:spPr>
          <a:xfrm>
            <a:off x="1100797" y="-341224"/>
            <a:ext cx="9959926" cy="7540448"/>
          </a:xfrm>
          <a:custGeom>
            <a:avLst/>
            <a:gdLst>
              <a:gd name="connsiteX0" fmla="*/ 1572046 w 9058502"/>
              <a:gd name="connsiteY0" fmla="*/ 0 h 6858000"/>
              <a:gd name="connsiteX1" fmla="*/ 7486457 w 9058502"/>
              <a:gd name="connsiteY1" fmla="*/ 0 h 6858000"/>
              <a:gd name="connsiteX2" fmla="*/ 7574617 w 9058502"/>
              <a:gd name="connsiteY2" fmla="*/ 76367 h 6858000"/>
              <a:gd name="connsiteX3" fmla="*/ 9058502 w 9058502"/>
              <a:gd name="connsiteY3" fmla="*/ 3429000 h 6858000"/>
              <a:gd name="connsiteX4" fmla="*/ 7574617 w 9058502"/>
              <a:gd name="connsiteY4" fmla="*/ 6781634 h 6858000"/>
              <a:gd name="connsiteX5" fmla="*/ 7486457 w 9058502"/>
              <a:gd name="connsiteY5" fmla="*/ 6858000 h 6858000"/>
              <a:gd name="connsiteX6" fmla="*/ 1572046 w 9058502"/>
              <a:gd name="connsiteY6" fmla="*/ 6858000 h 6858000"/>
              <a:gd name="connsiteX7" fmla="*/ 1483885 w 9058502"/>
              <a:gd name="connsiteY7" fmla="*/ 6781634 h 6858000"/>
              <a:gd name="connsiteX8" fmla="*/ 0 w 9058502"/>
              <a:gd name="connsiteY8" fmla="*/ 3429000 h 6858000"/>
              <a:gd name="connsiteX9" fmla="*/ 1483885 w 9058502"/>
              <a:gd name="connsiteY9" fmla="*/ 763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058502" h="6858000">
                <a:moveTo>
                  <a:pt x="1572046" y="0"/>
                </a:moveTo>
                <a:lnTo>
                  <a:pt x="7486457" y="0"/>
                </a:lnTo>
                <a:lnTo>
                  <a:pt x="7574617" y="76367"/>
                </a:lnTo>
                <a:cubicBezTo>
                  <a:pt x="8486199" y="904893"/>
                  <a:pt x="9058502" y="2100112"/>
                  <a:pt x="9058502" y="3429000"/>
                </a:cubicBezTo>
                <a:cubicBezTo>
                  <a:pt x="9058502" y="4757888"/>
                  <a:pt x="8486199" y="5953108"/>
                  <a:pt x="7574617" y="6781634"/>
                </a:cubicBezTo>
                <a:lnTo>
                  <a:pt x="7486457" y="6858000"/>
                </a:lnTo>
                <a:lnTo>
                  <a:pt x="1572046" y="6858000"/>
                </a:lnTo>
                <a:lnTo>
                  <a:pt x="1483885" y="6781634"/>
                </a:lnTo>
                <a:cubicBezTo>
                  <a:pt x="572304" y="5953108"/>
                  <a:pt x="0" y="4757888"/>
                  <a:pt x="0" y="3429000"/>
                </a:cubicBezTo>
                <a:cubicBezTo>
                  <a:pt x="0" y="2100112"/>
                  <a:pt x="572304" y="904893"/>
                  <a:pt x="1483885" y="76367"/>
                </a:cubicBezTo>
                <a:close/>
              </a:path>
            </a:pathLst>
          </a:custGeom>
          <a:solidFill>
            <a:srgbClr val="1D4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25" name="任意多边形 24"/>
          <p:cNvSpPr/>
          <p:nvPr/>
        </p:nvSpPr>
        <p:spPr>
          <a:xfrm rot="16200000">
            <a:off x="2651761" y="-1100252"/>
            <a:ext cx="6857999" cy="9058502"/>
          </a:xfrm>
          <a:custGeom>
            <a:avLst/>
            <a:gdLst>
              <a:gd name="connsiteX0" fmla="*/ 6857999 w 6857999"/>
              <a:gd name="connsiteY0" fmla="*/ 1572046 h 9058502"/>
              <a:gd name="connsiteX1" fmla="*/ 6857999 w 6857999"/>
              <a:gd name="connsiteY1" fmla="*/ 7486457 h 9058502"/>
              <a:gd name="connsiteX2" fmla="*/ 6781632 w 6857999"/>
              <a:gd name="connsiteY2" fmla="*/ 7574617 h 9058502"/>
              <a:gd name="connsiteX3" fmla="*/ 3428999 w 6857999"/>
              <a:gd name="connsiteY3" fmla="*/ 9058502 h 9058502"/>
              <a:gd name="connsiteX4" fmla="*/ 76365 w 6857999"/>
              <a:gd name="connsiteY4" fmla="*/ 7574617 h 9058502"/>
              <a:gd name="connsiteX5" fmla="*/ 0 w 6857999"/>
              <a:gd name="connsiteY5" fmla="*/ 7486458 h 9058502"/>
              <a:gd name="connsiteX6" fmla="*/ 0 w 6857999"/>
              <a:gd name="connsiteY6" fmla="*/ 1572045 h 9058502"/>
              <a:gd name="connsiteX7" fmla="*/ 76365 w 6857999"/>
              <a:gd name="connsiteY7" fmla="*/ 1483885 h 9058502"/>
              <a:gd name="connsiteX8" fmla="*/ 3428999 w 6857999"/>
              <a:gd name="connsiteY8" fmla="*/ 0 h 9058502"/>
              <a:gd name="connsiteX9" fmla="*/ 6781632 w 6857999"/>
              <a:gd name="connsiteY9" fmla="*/ 1483885 h 9058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57999" h="9058502">
                <a:moveTo>
                  <a:pt x="6857999" y="1572046"/>
                </a:moveTo>
                <a:lnTo>
                  <a:pt x="6857999" y="7486457"/>
                </a:lnTo>
                <a:lnTo>
                  <a:pt x="6781632" y="7574617"/>
                </a:lnTo>
                <a:cubicBezTo>
                  <a:pt x="5953106" y="8486199"/>
                  <a:pt x="4757887" y="9058502"/>
                  <a:pt x="3428999" y="9058502"/>
                </a:cubicBezTo>
                <a:cubicBezTo>
                  <a:pt x="2100111" y="9058502"/>
                  <a:pt x="904891" y="8486199"/>
                  <a:pt x="76365" y="7574617"/>
                </a:cubicBezTo>
                <a:lnTo>
                  <a:pt x="0" y="7486458"/>
                </a:lnTo>
                <a:lnTo>
                  <a:pt x="0" y="1572045"/>
                </a:lnTo>
                <a:lnTo>
                  <a:pt x="76365" y="1483885"/>
                </a:lnTo>
                <a:cubicBezTo>
                  <a:pt x="904891" y="572304"/>
                  <a:pt x="2100111" y="0"/>
                  <a:pt x="3428999" y="0"/>
                </a:cubicBezTo>
                <a:cubicBezTo>
                  <a:pt x="4757887" y="0"/>
                  <a:pt x="5953106" y="572304"/>
                  <a:pt x="6781632" y="1483885"/>
                </a:cubicBezTo>
                <a:close/>
              </a:path>
            </a:pathLst>
          </a:custGeom>
          <a:blipFill dpi="0"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9065" r="-49065"/>
            </a:stretch>
          </a:blipFill>
          <a:ln>
            <a:noFill/>
          </a:ln>
          <a:effectLst>
            <a:outerShdw blurRad="698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138250" y="-487529"/>
            <a:ext cx="7885021" cy="788502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lumMod val="50000"/>
                <a:lumOff val="50000"/>
                <a:alpha val="14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473743" y="2793261"/>
            <a:ext cx="5109092" cy="1569660"/>
          </a:xfrm>
          <a:prstGeom prst="rect">
            <a:avLst/>
          </a:prstGeom>
          <a:noFill/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TW" altLang="en-US" sz="9600" dirty="0">
                <a:solidFill>
                  <a:srgbClr val="1D4C77"/>
                </a:solidFill>
                <a:latin typeface="+mn-ea"/>
              </a:rPr>
              <a:t>謝謝大家</a:t>
            </a:r>
            <a:endParaRPr lang="zh-CN" altLang="en-US" sz="9600" dirty="0">
              <a:solidFill>
                <a:srgbClr val="1D4C77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17882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25" grpId="0" animBg="1"/>
      <p:bldP spid="3" grpId="0" animBg="1"/>
      <p:bldP spid="4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748146" y="1079311"/>
            <a:ext cx="10418618" cy="5598579"/>
            <a:chOff x="982979" y="1217873"/>
            <a:chExt cx="8946866" cy="4646849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4" name="Freeform 13"/>
            <p:cNvSpPr/>
            <p:nvPr/>
          </p:nvSpPr>
          <p:spPr>
            <a:xfrm>
              <a:off x="982979" y="1217873"/>
              <a:ext cx="8946866" cy="4646849"/>
            </a:xfrm>
            <a:custGeom>
              <a:avLst/>
              <a:gdLst>
                <a:gd name="connsiteX0" fmla="*/ 57203 w 8946866"/>
                <a:gd name="connsiteY0" fmla="*/ 0 h 4646849"/>
                <a:gd name="connsiteX1" fmla="*/ 8742674 w 8946866"/>
                <a:gd name="connsiteY1" fmla="*/ 0 h 4646849"/>
                <a:gd name="connsiteX2" fmla="*/ 8799877 w 8946866"/>
                <a:gd name="connsiteY2" fmla="*/ 57203 h 4646849"/>
                <a:gd name="connsiteX3" fmla="*/ 8799877 w 8946866"/>
                <a:gd name="connsiteY3" fmla="*/ 728281 h 4646849"/>
                <a:gd name="connsiteX4" fmla="*/ 8946866 w 8946866"/>
                <a:gd name="connsiteY4" fmla="*/ 875270 h 4646849"/>
                <a:gd name="connsiteX5" fmla="*/ 8799877 w 8946866"/>
                <a:gd name="connsiteY5" fmla="*/ 1022259 h 4646849"/>
                <a:gd name="connsiteX6" fmla="*/ 8799877 w 8946866"/>
                <a:gd name="connsiteY6" fmla="*/ 4589646 h 4646849"/>
                <a:gd name="connsiteX7" fmla="*/ 8742674 w 8946866"/>
                <a:gd name="connsiteY7" fmla="*/ 4646849 h 4646849"/>
                <a:gd name="connsiteX8" fmla="*/ 57203 w 8946866"/>
                <a:gd name="connsiteY8" fmla="*/ 4646849 h 4646849"/>
                <a:gd name="connsiteX9" fmla="*/ 0 w 8946866"/>
                <a:gd name="connsiteY9" fmla="*/ 4589646 h 4646849"/>
                <a:gd name="connsiteX10" fmla="*/ 0 w 8946866"/>
                <a:gd name="connsiteY10" fmla="*/ 57203 h 4646849"/>
                <a:gd name="connsiteX11" fmla="*/ 57203 w 8946866"/>
                <a:gd name="connsiteY11" fmla="*/ 0 h 464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46866" h="4646849">
                  <a:moveTo>
                    <a:pt x="57203" y="0"/>
                  </a:moveTo>
                  <a:lnTo>
                    <a:pt x="8742674" y="0"/>
                  </a:lnTo>
                  <a:cubicBezTo>
                    <a:pt x="8774266" y="0"/>
                    <a:pt x="8799877" y="25611"/>
                    <a:pt x="8799877" y="57203"/>
                  </a:cubicBezTo>
                  <a:lnTo>
                    <a:pt x="8799877" y="728281"/>
                  </a:lnTo>
                  <a:lnTo>
                    <a:pt x="8946866" y="875270"/>
                  </a:lnTo>
                  <a:lnTo>
                    <a:pt x="8799877" y="1022259"/>
                  </a:lnTo>
                  <a:lnTo>
                    <a:pt x="8799877" y="4589646"/>
                  </a:lnTo>
                  <a:cubicBezTo>
                    <a:pt x="8799877" y="4621238"/>
                    <a:pt x="8774266" y="4646849"/>
                    <a:pt x="8742674" y="4646849"/>
                  </a:cubicBezTo>
                  <a:lnTo>
                    <a:pt x="57203" y="4646849"/>
                  </a:lnTo>
                  <a:cubicBezTo>
                    <a:pt x="25611" y="4646849"/>
                    <a:pt x="0" y="4621238"/>
                    <a:pt x="0" y="4589646"/>
                  </a:cubicBezTo>
                  <a:lnTo>
                    <a:pt x="0" y="57203"/>
                  </a:lnTo>
                  <a:cubicBezTo>
                    <a:pt x="0" y="25611"/>
                    <a:pt x="25611" y="0"/>
                    <a:pt x="572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78931" y="1217873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椭圆 34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51"/>
          <p:cNvSpPr txBox="1"/>
          <p:nvPr/>
        </p:nvSpPr>
        <p:spPr>
          <a:xfrm>
            <a:off x="1568385" y="432980"/>
            <a:ext cx="35044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補充資料</a:t>
            </a:r>
            <a:r>
              <a:rPr lang="en-US" altLang="zh-TW" sz="3600" b="1" dirty="0">
                <a:solidFill>
                  <a:srgbClr val="414141"/>
                </a:solidFill>
                <a:latin typeface="+mn-ea"/>
              </a:rPr>
              <a:t>:</a:t>
            </a:r>
            <a:r>
              <a:rPr lang="en-US" altLang="zh-TW" sz="3600" b="1" dirty="0" err="1">
                <a:solidFill>
                  <a:srgbClr val="414141"/>
                </a:solidFill>
                <a:latin typeface="+mn-ea"/>
              </a:rPr>
              <a:t>OpenIE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pic>
        <p:nvPicPr>
          <p:cNvPr id="10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2416CE-3787-D241-9E6E-64D413E9E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787" y="1702931"/>
            <a:ext cx="98953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946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0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0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1315329" y="1619967"/>
            <a:ext cx="471953" cy="473084"/>
          </a:xfrm>
          <a:prstGeom prst="rect">
            <a:avLst/>
          </a:prstGeom>
          <a:noFill/>
          <a:ln w="38100">
            <a:solidFill>
              <a:srgbClr val="1D4C77"/>
            </a:solidFill>
          </a:ln>
          <a:effectLst>
            <a:outerShdw blurRad="381000" dist="127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-3600" y="5982789"/>
            <a:ext cx="12195600" cy="875211"/>
          </a:xfrm>
          <a:prstGeom prst="rect">
            <a:avLst/>
          </a:prstGeom>
          <a:solidFill>
            <a:srgbClr val="1D4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01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51305" y="302352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x-none" altLang="zh-TW" sz="3600" b="1" dirty="0">
                <a:solidFill>
                  <a:srgbClr val="414141"/>
                </a:solidFill>
                <a:latin typeface="+mn-ea"/>
              </a:rPr>
              <a:t>文字對股價的影響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568385" y="1856509"/>
            <a:ext cx="3553097" cy="45535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dist="127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5499400" y="1866867"/>
            <a:ext cx="3553097" cy="45535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dist="127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B70DDD6-BE75-1943-8E32-DC04BF7CC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08" y="1970507"/>
            <a:ext cx="3251249" cy="4325530"/>
          </a:xfrm>
          <a:prstGeom prst="rect">
            <a:avLst/>
          </a:prstGeom>
        </p:spPr>
      </p:pic>
      <p:pic>
        <p:nvPicPr>
          <p:cNvPr id="44" name="Picture 6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D861B5F1-1638-9B43-9E46-57C8CAD95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830" y="1968837"/>
            <a:ext cx="3256236" cy="43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178499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4" grpId="0" animBg="1"/>
          <p:bldP spid="29" grpId="0" animBg="1"/>
          <p:bldP spid="30" grpId="0" animBg="1"/>
          <p:bldP spid="31" grpId="0"/>
          <p:bldP spid="33" grpId="0"/>
          <p:bldP spid="35" grpId="0" animBg="1"/>
          <p:bldP spid="4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4" grpId="0" animBg="1"/>
          <p:bldP spid="29" grpId="0" animBg="1"/>
          <p:bldP spid="30" grpId="0" animBg="1"/>
          <p:bldP spid="31" grpId="0"/>
          <p:bldP spid="33" grpId="0"/>
          <p:bldP spid="35" grpId="0" animBg="1"/>
          <p:bldP spid="41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椭圆 37"/>
          <p:cNvSpPr/>
          <p:nvPr/>
        </p:nvSpPr>
        <p:spPr>
          <a:xfrm>
            <a:off x="-13189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01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68385" y="43298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主流研究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pic>
        <p:nvPicPr>
          <p:cNvPr id="43" name="Picture 4" descr="A picture containing ax, tool&#10;&#10;Description automatically generated">
            <a:extLst>
              <a:ext uri="{FF2B5EF4-FFF2-40B4-BE49-F238E27FC236}">
                <a16:creationId xmlns:a16="http://schemas.microsoft.com/office/drawing/2014/main" id="{9746CB13-82FF-C749-B33C-29A9E4BC0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902" y="2689422"/>
            <a:ext cx="4110881" cy="3343517"/>
          </a:xfrm>
          <a:prstGeom prst="rect">
            <a:avLst/>
          </a:prstGeom>
        </p:spPr>
      </p:pic>
      <p:pic>
        <p:nvPicPr>
          <p:cNvPr id="44" name="Picture 6" descr="A close up of a newspaper&#10;&#10;Description automatically generated">
            <a:extLst>
              <a:ext uri="{FF2B5EF4-FFF2-40B4-BE49-F238E27FC236}">
                <a16:creationId xmlns:a16="http://schemas.microsoft.com/office/drawing/2014/main" id="{1EDEF026-38B6-9C46-B6C7-91E6AA237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180" y="1902094"/>
            <a:ext cx="3907483" cy="459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290259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/>
          <p:bldP spid="4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/>
          <p:bldP spid="42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03E0C68-DA60-417A-94AF-3E2A39D1D51A}"/>
              </a:ext>
            </a:extLst>
          </p:cNvPr>
          <p:cNvSpPr txBox="1"/>
          <p:nvPr/>
        </p:nvSpPr>
        <p:spPr>
          <a:xfrm>
            <a:off x="1568385" y="1955044"/>
            <a:ext cx="8785474" cy="289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zh-TW" sz="3200" dirty="0">
                <a:latin typeface="+mn-ea"/>
              </a:rPr>
              <a:t>1997</a:t>
            </a:r>
            <a:r>
              <a:rPr lang="zh-TW" altLang="en-US" sz="3200" dirty="0">
                <a:latin typeface="+mn-ea"/>
              </a:rPr>
              <a:t>年後史上第二次熔斷，且</a:t>
            </a:r>
            <a:r>
              <a:rPr lang="en-US" altLang="zh-TW" sz="3200" dirty="0">
                <a:latin typeface="+mn-ea"/>
              </a:rPr>
              <a:t>10</a:t>
            </a:r>
            <a:r>
              <a:rPr lang="zh-TW" altLang="en-US" sz="3200" dirty="0">
                <a:latin typeface="+mn-ea"/>
              </a:rPr>
              <a:t>天內熔斷</a:t>
            </a:r>
            <a:r>
              <a:rPr lang="en-US" altLang="zh-TW" sz="3200" dirty="0">
                <a:latin typeface="+mn-ea"/>
              </a:rPr>
              <a:t>4</a:t>
            </a:r>
            <a:r>
              <a:rPr lang="zh-TW" altLang="en-US" sz="3200" dirty="0">
                <a:latin typeface="+mn-ea"/>
              </a:rPr>
              <a:t>次</a:t>
            </a:r>
            <a:endParaRPr lang="en-US" altLang="zh-TW" sz="3200" dirty="0">
              <a:latin typeface="+mn-ea"/>
            </a:endParaRP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zh-TW" sz="3200" dirty="0">
                <a:latin typeface="+mn-ea"/>
              </a:rPr>
              <a:t>S&amp;P500</a:t>
            </a:r>
            <a:r>
              <a:rPr lang="zh-TW" altLang="en-US" sz="3200" dirty="0">
                <a:latin typeface="+mn-ea"/>
              </a:rPr>
              <a:t>指數市值蒸發</a:t>
            </a:r>
            <a:r>
              <a:rPr lang="en-US" altLang="zh-TW" sz="3200" dirty="0">
                <a:latin typeface="+mn-ea"/>
              </a:rPr>
              <a:t>34%</a:t>
            </a:r>
            <a:r>
              <a:rPr lang="zh-TW" altLang="en-US" sz="3200" dirty="0">
                <a:latin typeface="+mn-ea"/>
              </a:rPr>
              <a:t>，史上下跌速度最快</a:t>
            </a:r>
            <a:endParaRPr lang="en-US" altLang="zh-TW" sz="3200" dirty="0">
              <a:latin typeface="+mn-ea"/>
            </a:endParaRPr>
          </a:p>
          <a:p>
            <a:pPr marL="457200" indent="-457200">
              <a:lnSpc>
                <a:spcPct val="200000"/>
              </a:lnSpc>
              <a:buFont typeface="Wingdings" pitchFamily="2" charset="2"/>
              <a:buChar char="ü"/>
            </a:pPr>
            <a:r>
              <a:rPr lang="zh-TW" altLang="en-US" sz="3200" dirty="0">
                <a:latin typeface="+mn-ea"/>
              </a:rPr>
              <a:t>史上最快熊市轉牛市</a:t>
            </a:r>
            <a:endParaRPr lang="x-none" altLang="zh-TW" sz="3200" dirty="0">
              <a:latin typeface="+mn-ea"/>
            </a:endParaRPr>
          </a:p>
        </p:txBody>
      </p:sp>
      <p:sp>
        <p:nvSpPr>
          <p:cNvPr id="28" name="椭圆 37"/>
          <p:cNvSpPr/>
          <p:nvPr/>
        </p:nvSpPr>
        <p:spPr>
          <a:xfrm>
            <a:off x="-13189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3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01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30" name="文本框 41"/>
          <p:cNvSpPr txBox="1"/>
          <p:nvPr/>
        </p:nvSpPr>
        <p:spPr>
          <a:xfrm>
            <a:off x="1568385" y="432980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新冠肺炎與美國股市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55578557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28" grpId="0" animBg="1"/>
          <p:bldP spid="29" grpId="0"/>
          <p:bldP spid="3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28" grpId="0" animBg="1"/>
          <p:bldP spid="29" grpId="0"/>
          <p:bldP spid="30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 17"/>
          <p:cNvSpPr/>
          <p:nvPr/>
        </p:nvSpPr>
        <p:spPr>
          <a:xfrm flipH="1">
            <a:off x="106741" y="0"/>
            <a:ext cx="6436113" cy="6873596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309994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11" fmla="*/ 1572046 w 10639698"/>
              <a:gd name="connsiteY11" fmla="*/ 0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10639698"/>
              <a:gd name="connsiteY0" fmla="*/ 0 h 6866632"/>
              <a:gd name="connsiteX1" fmla="*/ 6597087 w 10639698"/>
              <a:gd name="connsiteY1" fmla="*/ 32084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629171"/>
              <a:gd name="connsiteY0" fmla="*/ 0 h 6873596"/>
              <a:gd name="connsiteX1" fmla="*/ 6597087 w 6629171"/>
              <a:gd name="connsiteY1" fmla="*/ 32084 h 6873596"/>
              <a:gd name="connsiteX2" fmla="*/ 6629171 w 6629171"/>
              <a:gd name="connsiteY2" fmla="*/ 6873596 h 6873596"/>
              <a:gd name="connsiteX3" fmla="*/ 1572046 w 6629171"/>
              <a:gd name="connsiteY3" fmla="*/ 6866632 h 6873596"/>
              <a:gd name="connsiteX4" fmla="*/ 1483885 w 6629171"/>
              <a:gd name="connsiteY4" fmla="*/ 6790170 h 6873596"/>
              <a:gd name="connsiteX5" fmla="*/ 0 w 6629171"/>
              <a:gd name="connsiteY5" fmla="*/ 3433316 h 6873596"/>
              <a:gd name="connsiteX6" fmla="*/ 1483885 w 6629171"/>
              <a:gd name="connsiteY6" fmla="*/ 76463 h 6873596"/>
              <a:gd name="connsiteX7" fmla="*/ 1572046 w 6629171"/>
              <a:gd name="connsiteY7" fmla="*/ 0 h 6873596"/>
              <a:gd name="connsiteX0" fmla="*/ 1572046 w 6597087"/>
              <a:gd name="connsiteY0" fmla="*/ 0 h 6873596"/>
              <a:gd name="connsiteX1" fmla="*/ 6597087 w 6597087"/>
              <a:gd name="connsiteY1" fmla="*/ 32084 h 6873596"/>
              <a:gd name="connsiteX2" fmla="*/ 6581045 w 6597087"/>
              <a:gd name="connsiteY2" fmla="*/ 6873596 h 6873596"/>
              <a:gd name="connsiteX3" fmla="*/ 1572046 w 6597087"/>
              <a:gd name="connsiteY3" fmla="*/ 6866632 h 6873596"/>
              <a:gd name="connsiteX4" fmla="*/ 1483885 w 6597087"/>
              <a:gd name="connsiteY4" fmla="*/ 6790170 h 6873596"/>
              <a:gd name="connsiteX5" fmla="*/ 0 w 6597087"/>
              <a:gd name="connsiteY5" fmla="*/ 3433316 h 6873596"/>
              <a:gd name="connsiteX6" fmla="*/ 1483885 w 6597087"/>
              <a:gd name="connsiteY6" fmla="*/ 76463 h 6873596"/>
              <a:gd name="connsiteX7" fmla="*/ 1572046 w 6597087"/>
              <a:gd name="connsiteY7" fmla="*/ 0 h 6873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97087" h="6873596">
                <a:moveTo>
                  <a:pt x="1572046" y="0"/>
                </a:moveTo>
                <a:lnTo>
                  <a:pt x="6597087" y="32084"/>
                </a:lnTo>
                <a:cubicBezTo>
                  <a:pt x="6591740" y="2312588"/>
                  <a:pt x="6586392" y="4593092"/>
                  <a:pt x="6581045" y="6873596"/>
                </a:cubicBez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solidFill>
            <a:srgbClr val="1D4C7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19" name="任意多边形 18"/>
          <p:cNvSpPr/>
          <p:nvPr/>
        </p:nvSpPr>
        <p:spPr>
          <a:xfrm flipH="1">
            <a:off x="-14607" y="6964"/>
            <a:ext cx="6163950" cy="6866632"/>
          </a:xfrm>
          <a:custGeom>
            <a:avLst/>
            <a:gdLst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7486457 w 10639698"/>
              <a:gd name="connsiteY2" fmla="*/ 0 h 6866632"/>
              <a:gd name="connsiteX3" fmla="*/ 10639698 w 10639698"/>
              <a:gd name="connsiteY3" fmla="*/ 0 h 6866632"/>
              <a:gd name="connsiteX4" fmla="*/ 10639698 w 10639698"/>
              <a:gd name="connsiteY4" fmla="*/ 6857554 h 6866632"/>
              <a:gd name="connsiteX5" fmla="*/ 7496924 w 10639698"/>
              <a:gd name="connsiteY5" fmla="*/ 6857554 h 6866632"/>
              <a:gd name="connsiteX6" fmla="*/ 7486457 w 10639698"/>
              <a:gd name="connsiteY6" fmla="*/ 6866632 h 6866632"/>
              <a:gd name="connsiteX7" fmla="*/ 1572046 w 10639698"/>
              <a:gd name="connsiteY7" fmla="*/ 6866632 h 6866632"/>
              <a:gd name="connsiteX8" fmla="*/ 1483885 w 10639698"/>
              <a:gd name="connsiteY8" fmla="*/ 6790170 h 6866632"/>
              <a:gd name="connsiteX9" fmla="*/ 0 w 10639698"/>
              <a:gd name="connsiteY9" fmla="*/ 3433316 h 6866632"/>
              <a:gd name="connsiteX10" fmla="*/ 1483885 w 10639698"/>
              <a:gd name="connsiteY10" fmla="*/ 76463 h 6866632"/>
              <a:gd name="connsiteX0" fmla="*/ 1572046 w 10639698"/>
              <a:gd name="connsiteY0" fmla="*/ 0 h 6866632"/>
              <a:gd name="connsiteX1" fmla="*/ 5264571 w 10639698"/>
              <a:gd name="connsiteY1" fmla="*/ 0 h 6866632"/>
              <a:gd name="connsiteX2" fmla="*/ 10639698 w 10639698"/>
              <a:gd name="connsiteY2" fmla="*/ 0 h 6866632"/>
              <a:gd name="connsiteX3" fmla="*/ 10639698 w 10639698"/>
              <a:gd name="connsiteY3" fmla="*/ 6857554 h 6866632"/>
              <a:gd name="connsiteX4" fmla="*/ 7496924 w 10639698"/>
              <a:gd name="connsiteY4" fmla="*/ 6857554 h 6866632"/>
              <a:gd name="connsiteX5" fmla="*/ 7486457 w 10639698"/>
              <a:gd name="connsiteY5" fmla="*/ 6866632 h 6866632"/>
              <a:gd name="connsiteX6" fmla="*/ 1572046 w 10639698"/>
              <a:gd name="connsiteY6" fmla="*/ 6866632 h 6866632"/>
              <a:gd name="connsiteX7" fmla="*/ 1483885 w 10639698"/>
              <a:gd name="connsiteY7" fmla="*/ 6790170 h 6866632"/>
              <a:gd name="connsiteX8" fmla="*/ 0 w 10639698"/>
              <a:gd name="connsiteY8" fmla="*/ 3433316 h 6866632"/>
              <a:gd name="connsiteX9" fmla="*/ 1483885 w 10639698"/>
              <a:gd name="connsiteY9" fmla="*/ 76463 h 6866632"/>
              <a:gd name="connsiteX10" fmla="*/ 1572046 w 10639698"/>
              <a:gd name="connsiteY10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7486457 w 10639698"/>
              <a:gd name="connsiteY4" fmla="*/ 6866632 h 6866632"/>
              <a:gd name="connsiteX5" fmla="*/ 1572046 w 10639698"/>
              <a:gd name="connsiteY5" fmla="*/ 6866632 h 6866632"/>
              <a:gd name="connsiteX6" fmla="*/ 1483885 w 10639698"/>
              <a:gd name="connsiteY6" fmla="*/ 6790170 h 6866632"/>
              <a:gd name="connsiteX7" fmla="*/ 0 w 10639698"/>
              <a:gd name="connsiteY7" fmla="*/ 3433316 h 6866632"/>
              <a:gd name="connsiteX8" fmla="*/ 1483885 w 10639698"/>
              <a:gd name="connsiteY8" fmla="*/ 76463 h 6866632"/>
              <a:gd name="connsiteX9" fmla="*/ 1572046 w 10639698"/>
              <a:gd name="connsiteY9" fmla="*/ 0 h 6866632"/>
              <a:gd name="connsiteX0" fmla="*/ 1572046 w 10639698"/>
              <a:gd name="connsiteY0" fmla="*/ 0 h 6866632"/>
              <a:gd name="connsiteX1" fmla="*/ 10639698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7496924 w 10639698"/>
              <a:gd name="connsiteY3" fmla="*/ 6857554 h 6866632"/>
              <a:gd name="connsiteX4" fmla="*/ 1572046 w 10639698"/>
              <a:gd name="connsiteY4" fmla="*/ 6866632 h 6866632"/>
              <a:gd name="connsiteX5" fmla="*/ 1483885 w 10639698"/>
              <a:gd name="connsiteY5" fmla="*/ 6790170 h 6866632"/>
              <a:gd name="connsiteX6" fmla="*/ 0 w 10639698"/>
              <a:gd name="connsiteY6" fmla="*/ 3433316 h 6866632"/>
              <a:gd name="connsiteX7" fmla="*/ 1483885 w 10639698"/>
              <a:gd name="connsiteY7" fmla="*/ 76463 h 6866632"/>
              <a:gd name="connsiteX8" fmla="*/ 1572046 w 10639698"/>
              <a:gd name="connsiteY8" fmla="*/ 0 h 6866632"/>
              <a:gd name="connsiteX0" fmla="*/ 1572046 w 10639698"/>
              <a:gd name="connsiteY0" fmla="*/ 0 h 6866632"/>
              <a:gd name="connsiteX1" fmla="*/ 6163950 w 10639698"/>
              <a:gd name="connsiteY1" fmla="*/ 0 h 6866632"/>
              <a:gd name="connsiteX2" fmla="*/ 10639698 w 10639698"/>
              <a:gd name="connsiteY2" fmla="*/ 6857554 h 6866632"/>
              <a:gd name="connsiteX3" fmla="*/ 1572046 w 10639698"/>
              <a:gd name="connsiteY3" fmla="*/ 6866632 h 6866632"/>
              <a:gd name="connsiteX4" fmla="*/ 1483885 w 10639698"/>
              <a:gd name="connsiteY4" fmla="*/ 6790170 h 6866632"/>
              <a:gd name="connsiteX5" fmla="*/ 0 w 10639698"/>
              <a:gd name="connsiteY5" fmla="*/ 3433316 h 6866632"/>
              <a:gd name="connsiteX6" fmla="*/ 1483885 w 10639698"/>
              <a:gd name="connsiteY6" fmla="*/ 76463 h 6866632"/>
              <a:gd name="connsiteX7" fmla="*/ 1572046 w 10639698"/>
              <a:gd name="connsiteY7" fmla="*/ 0 h 6866632"/>
              <a:gd name="connsiteX0" fmla="*/ 1572046 w 6163950"/>
              <a:gd name="connsiteY0" fmla="*/ 0 h 6866632"/>
              <a:gd name="connsiteX1" fmla="*/ 6163950 w 6163950"/>
              <a:gd name="connsiteY1" fmla="*/ 0 h 6866632"/>
              <a:gd name="connsiteX2" fmla="*/ 6147909 w 6163950"/>
              <a:gd name="connsiteY2" fmla="*/ 6857554 h 6866632"/>
              <a:gd name="connsiteX3" fmla="*/ 1572046 w 6163950"/>
              <a:gd name="connsiteY3" fmla="*/ 6866632 h 6866632"/>
              <a:gd name="connsiteX4" fmla="*/ 1483885 w 6163950"/>
              <a:gd name="connsiteY4" fmla="*/ 6790170 h 6866632"/>
              <a:gd name="connsiteX5" fmla="*/ 0 w 6163950"/>
              <a:gd name="connsiteY5" fmla="*/ 3433316 h 6866632"/>
              <a:gd name="connsiteX6" fmla="*/ 1483885 w 6163950"/>
              <a:gd name="connsiteY6" fmla="*/ 76463 h 6866632"/>
              <a:gd name="connsiteX7" fmla="*/ 1572046 w 6163950"/>
              <a:gd name="connsiteY7" fmla="*/ 0 h 6866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63950" h="6866632">
                <a:moveTo>
                  <a:pt x="1572046" y="0"/>
                </a:moveTo>
                <a:lnTo>
                  <a:pt x="6163950" y="0"/>
                </a:lnTo>
                <a:lnTo>
                  <a:pt x="6147909" y="6857554"/>
                </a:lnTo>
                <a:lnTo>
                  <a:pt x="1572046" y="6866632"/>
                </a:lnTo>
                <a:lnTo>
                  <a:pt x="1483885" y="6790170"/>
                </a:lnTo>
                <a:cubicBezTo>
                  <a:pt x="572304" y="5960601"/>
                  <a:pt x="0" y="4763877"/>
                  <a:pt x="0" y="3433316"/>
                </a:cubicBezTo>
                <a:cubicBezTo>
                  <a:pt x="0" y="2102756"/>
                  <a:pt x="572304" y="906032"/>
                  <a:pt x="1483885" y="76463"/>
                </a:cubicBezTo>
                <a:lnTo>
                  <a:pt x="1572046" y="0"/>
                </a:lnTo>
                <a:close/>
              </a:path>
            </a:pathLst>
          </a:custGeom>
          <a:blipFill dpi="0"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6692" r="-10408"/>
            </a:stretch>
          </a:blipFill>
          <a:ln>
            <a:noFill/>
          </a:ln>
          <a:effectLst>
            <a:outerShdw blurRad="3683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方正黑体简体" panose="0201060103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244079" y="1315264"/>
            <a:ext cx="2154014" cy="4050564"/>
          </a:xfrm>
          <a:prstGeom prst="ellipse">
            <a:avLst/>
          </a:prstGeom>
          <a:noFill/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199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02</a:t>
            </a:r>
            <a:endParaRPr lang="zh-CN" altLang="en-US" sz="199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249642" y="4554194"/>
            <a:ext cx="2142889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2800" b="1" spc="300" dirty="0">
                <a:solidFill>
                  <a:srgbClr val="595959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PART TWO</a:t>
            </a:r>
            <a:endParaRPr lang="zh-CN" altLang="en-US" sz="2800" b="1" spc="300" dirty="0">
              <a:solidFill>
                <a:srgbClr val="595959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110016" y="2213811"/>
            <a:ext cx="6320589" cy="27752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0" dist="381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675213" y="2796351"/>
            <a:ext cx="2448106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TW" altLang="en-US" sz="4400" b="1" dirty="0">
                <a:solidFill>
                  <a:srgbClr val="414141"/>
                </a:solidFill>
                <a:latin typeface="+mn-ea"/>
              </a:rPr>
              <a:t>資料來源</a:t>
            </a:r>
            <a:endParaRPr lang="zh-CN" altLang="en-US" sz="4400" b="1" dirty="0">
              <a:solidFill>
                <a:srgbClr val="414141"/>
              </a:solidFill>
              <a:latin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791201" y="3742254"/>
            <a:ext cx="641683" cy="0"/>
          </a:xfrm>
          <a:prstGeom prst="line">
            <a:avLst/>
          </a:prstGeom>
          <a:ln w="57150">
            <a:solidFill>
              <a:srgbClr val="1D4C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28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 p14:presetBounceEnd="48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/>
          <p:bldP spid="23" grpId="0"/>
          <p:bldP spid="6" grpId="0" animBg="1"/>
          <p:bldP spid="5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椭圆 37"/>
          <p:cNvSpPr/>
          <p:nvPr/>
        </p:nvSpPr>
        <p:spPr>
          <a:xfrm>
            <a:off x="-13189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2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568385" y="43298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+mn-ea"/>
              </a:rPr>
              <a:t>資料來源</a:t>
            </a:r>
            <a:endParaRPr lang="zh-CN" altLang="en-US" sz="3600" b="1" dirty="0">
              <a:solidFill>
                <a:srgbClr val="414141"/>
              </a:solidFill>
              <a:latin typeface="+mn-ea"/>
            </a:endParaRPr>
          </a:p>
        </p:txBody>
      </p:sp>
      <p:pic>
        <p:nvPicPr>
          <p:cNvPr id="13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8B993616-FCCD-FC43-B323-455C8F77B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729" y="2314620"/>
            <a:ext cx="3555124" cy="3555124"/>
          </a:xfrm>
          <a:prstGeom prst="rect">
            <a:avLst/>
          </a:prstGeom>
        </p:spPr>
      </p:pic>
      <p:pic>
        <p:nvPicPr>
          <p:cNvPr id="14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174DAD50-252A-654B-A912-193D152D6B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768" y="2542676"/>
            <a:ext cx="4343032" cy="3099011"/>
          </a:xfrm>
          <a:prstGeom prst="rect">
            <a:avLst/>
          </a:prstGeom>
        </p:spPr>
      </p:pic>
      <p:sp>
        <p:nvSpPr>
          <p:cNvPr id="2" name="文字方塊 1"/>
          <p:cNvSpPr txBox="1"/>
          <p:nvPr/>
        </p:nvSpPr>
        <p:spPr>
          <a:xfrm>
            <a:off x="2623139" y="6151307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偏左派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8980855" y="609577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偏右派</a:t>
            </a:r>
          </a:p>
        </p:txBody>
      </p:sp>
    </p:spTree>
    <p:extLst>
      <p:ext uri="{BB962C8B-B14F-4D97-AF65-F5344CB8AC3E}">
        <p14:creationId xmlns:p14="http://schemas.microsoft.com/office/powerpoint/2010/main" val="758432597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/>
          <p:bldP spid="4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/>
          <p:bldP spid="42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997703" y="3044770"/>
            <a:ext cx="3254644" cy="1379349"/>
            <a:chOff x="883403" y="3006670"/>
            <a:chExt cx="3254644" cy="1379349"/>
          </a:xfrm>
        </p:grpSpPr>
        <p:sp>
          <p:nvSpPr>
            <p:cNvPr id="4" name="圆角矩形 3"/>
            <p:cNvSpPr/>
            <p:nvPr/>
          </p:nvSpPr>
          <p:spPr>
            <a:xfrm>
              <a:off x="883403" y="3006670"/>
              <a:ext cx="3254644" cy="1379349"/>
            </a:xfrm>
            <a:prstGeom prst="roundRect">
              <a:avLst>
                <a:gd name="adj" fmla="val 8334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122937" y="3408309"/>
              <a:ext cx="643364" cy="643364"/>
            </a:xfrm>
            <a:prstGeom prst="ellipse">
              <a:avLst/>
            </a:prstGeom>
            <a:solidFill>
              <a:srgbClr val="4F4D50"/>
            </a:solidFill>
            <a:ln w="25400">
              <a:noFill/>
            </a:ln>
            <a:effectLst>
              <a:outerShdw blurRad="1778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3300" dirty="0">
                <a:solidFill>
                  <a:srgbClr val="FEFABC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2" name="Freeform 207"/>
            <p:cNvSpPr>
              <a:spLocks noEditPoints="1"/>
            </p:cNvSpPr>
            <p:nvPr/>
          </p:nvSpPr>
          <p:spPr bwMode="auto">
            <a:xfrm>
              <a:off x="1294786" y="3600837"/>
              <a:ext cx="295350" cy="258308"/>
            </a:xfrm>
            <a:custGeom>
              <a:avLst/>
              <a:gdLst>
                <a:gd name="T0" fmla="*/ 112 w 128"/>
                <a:gd name="T1" fmla="*/ 60 h 112"/>
                <a:gd name="T2" fmla="*/ 104 w 128"/>
                <a:gd name="T3" fmla="*/ 60 h 112"/>
                <a:gd name="T4" fmla="*/ 104 w 128"/>
                <a:gd name="T5" fmla="*/ 16 h 112"/>
                <a:gd name="T6" fmla="*/ 88 w 128"/>
                <a:gd name="T7" fmla="*/ 0 h 112"/>
                <a:gd name="T8" fmla="*/ 40 w 128"/>
                <a:gd name="T9" fmla="*/ 0 h 112"/>
                <a:gd name="T10" fmla="*/ 24 w 128"/>
                <a:gd name="T11" fmla="*/ 16 h 112"/>
                <a:gd name="T12" fmla="*/ 24 w 128"/>
                <a:gd name="T13" fmla="*/ 52 h 112"/>
                <a:gd name="T14" fmla="*/ 24 w 128"/>
                <a:gd name="T15" fmla="*/ 56 h 112"/>
                <a:gd name="T16" fmla="*/ 24 w 128"/>
                <a:gd name="T17" fmla="*/ 56 h 112"/>
                <a:gd name="T18" fmla="*/ 24 w 128"/>
                <a:gd name="T19" fmla="*/ 60 h 112"/>
                <a:gd name="T20" fmla="*/ 16 w 128"/>
                <a:gd name="T21" fmla="*/ 60 h 112"/>
                <a:gd name="T22" fmla="*/ 0 w 128"/>
                <a:gd name="T23" fmla="*/ 76 h 112"/>
                <a:gd name="T24" fmla="*/ 0 w 128"/>
                <a:gd name="T25" fmla="*/ 84 h 112"/>
                <a:gd name="T26" fmla="*/ 16 w 128"/>
                <a:gd name="T27" fmla="*/ 100 h 112"/>
                <a:gd name="T28" fmla="*/ 25 w 128"/>
                <a:gd name="T29" fmla="*/ 100 h 112"/>
                <a:gd name="T30" fmla="*/ 40 w 128"/>
                <a:gd name="T31" fmla="*/ 112 h 112"/>
                <a:gd name="T32" fmla="*/ 88 w 128"/>
                <a:gd name="T33" fmla="*/ 112 h 112"/>
                <a:gd name="T34" fmla="*/ 103 w 128"/>
                <a:gd name="T35" fmla="*/ 100 h 112"/>
                <a:gd name="T36" fmla="*/ 112 w 128"/>
                <a:gd name="T37" fmla="*/ 100 h 112"/>
                <a:gd name="T38" fmla="*/ 128 w 128"/>
                <a:gd name="T39" fmla="*/ 84 h 112"/>
                <a:gd name="T40" fmla="*/ 128 w 128"/>
                <a:gd name="T41" fmla="*/ 76 h 112"/>
                <a:gd name="T42" fmla="*/ 112 w 128"/>
                <a:gd name="T43" fmla="*/ 60 h 112"/>
                <a:gd name="T44" fmla="*/ 32 w 128"/>
                <a:gd name="T45" fmla="*/ 16 h 112"/>
                <a:gd name="T46" fmla="*/ 40 w 128"/>
                <a:gd name="T47" fmla="*/ 8 h 112"/>
                <a:gd name="T48" fmla="*/ 88 w 128"/>
                <a:gd name="T49" fmla="*/ 8 h 112"/>
                <a:gd name="T50" fmla="*/ 96 w 128"/>
                <a:gd name="T51" fmla="*/ 16 h 112"/>
                <a:gd name="T52" fmla="*/ 96 w 128"/>
                <a:gd name="T53" fmla="*/ 60 h 112"/>
                <a:gd name="T54" fmla="*/ 32 w 128"/>
                <a:gd name="T55" fmla="*/ 60 h 112"/>
                <a:gd name="T56" fmla="*/ 32 w 128"/>
                <a:gd name="T57" fmla="*/ 16 h 112"/>
                <a:gd name="T58" fmla="*/ 88 w 128"/>
                <a:gd name="T59" fmla="*/ 104 h 112"/>
                <a:gd name="T60" fmla="*/ 40 w 128"/>
                <a:gd name="T61" fmla="*/ 104 h 112"/>
                <a:gd name="T62" fmla="*/ 32 w 128"/>
                <a:gd name="T63" fmla="*/ 96 h 112"/>
                <a:gd name="T64" fmla="*/ 40 w 128"/>
                <a:gd name="T65" fmla="*/ 88 h 112"/>
                <a:gd name="T66" fmla="*/ 88 w 128"/>
                <a:gd name="T67" fmla="*/ 88 h 112"/>
                <a:gd name="T68" fmla="*/ 96 w 128"/>
                <a:gd name="T69" fmla="*/ 96 h 112"/>
                <a:gd name="T70" fmla="*/ 88 w 128"/>
                <a:gd name="T71" fmla="*/ 104 h 112"/>
                <a:gd name="T72" fmla="*/ 120 w 128"/>
                <a:gd name="T73" fmla="*/ 84 h 112"/>
                <a:gd name="T74" fmla="*/ 112 w 128"/>
                <a:gd name="T75" fmla="*/ 92 h 112"/>
                <a:gd name="T76" fmla="*/ 103 w 128"/>
                <a:gd name="T77" fmla="*/ 92 h 112"/>
                <a:gd name="T78" fmla="*/ 88 w 128"/>
                <a:gd name="T79" fmla="*/ 80 h 112"/>
                <a:gd name="T80" fmla="*/ 40 w 128"/>
                <a:gd name="T81" fmla="*/ 80 h 112"/>
                <a:gd name="T82" fmla="*/ 25 w 128"/>
                <a:gd name="T83" fmla="*/ 92 h 112"/>
                <a:gd name="T84" fmla="*/ 16 w 128"/>
                <a:gd name="T85" fmla="*/ 92 h 112"/>
                <a:gd name="T86" fmla="*/ 8 w 128"/>
                <a:gd name="T87" fmla="*/ 84 h 112"/>
                <a:gd name="T88" fmla="*/ 8 w 128"/>
                <a:gd name="T89" fmla="*/ 76 h 112"/>
                <a:gd name="T90" fmla="*/ 16 w 128"/>
                <a:gd name="T91" fmla="*/ 68 h 112"/>
                <a:gd name="T92" fmla="*/ 112 w 128"/>
                <a:gd name="T93" fmla="*/ 68 h 112"/>
                <a:gd name="T94" fmla="*/ 120 w 128"/>
                <a:gd name="T95" fmla="*/ 76 h 112"/>
                <a:gd name="T96" fmla="*/ 120 w 128"/>
                <a:gd name="T97" fmla="*/ 8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8" h="112">
                  <a:moveTo>
                    <a:pt x="112" y="60"/>
                  </a:moveTo>
                  <a:cubicBezTo>
                    <a:pt x="104" y="60"/>
                    <a:pt x="104" y="60"/>
                    <a:pt x="104" y="60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7"/>
                    <a:pt x="97" y="0"/>
                    <a:pt x="88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1" y="0"/>
                    <a:pt x="24" y="7"/>
                    <a:pt x="24" y="16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5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7"/>
                    <a:pt x="24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7" y="60"/>
                    <a:pt x="0" y="67"/>
                    <a:pt x="0" y="7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93"/>
                    <a:pt x="7" y="100"/>
                    <a:pt x="16" y="100"/>
                  </a:cubicBezTo>
                  <a:cubicBezTo>
                    <a:pt x="25" y="100"/>
                    <a:pt x="25" y="100"/>
                    <a:pt x="25" y="100"/>
                  </a:cubicBezTo>
                  <a:cubicBezTo>
                    <a:pt x="26" y="107"/>
                    <a:pt x="33" y="112"/>
                    <a:pt x="40" y="112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5" y="112"/>
                    <a:pt x="102" y="107"/>
                    <a:pt x="10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21" y="100"/>
                    <a:pt x="128" y="93"/>
                    <a:pt x="128" y="84"/>
                  </a:cubicBezTo>
                  <a:cubicBezTo>
                    <a:pt x="128" y="76"/>
                    <a:pt x="128" y="76"/>
                    <a:pt x="128" y="76"/>
                  </a:cubicBezTo>
                  <a:cubicBezTo>
                    <a:pt x="128" y="67"/>
                    <a:pt x="121" y="60"/>
                    <a:pt x="112" y="60"/>
                  </a:cubicBezTo>
                  <a:close/>
                  <a:moveTo>
                    <a:pt x="32" y="16"/>
                  </a:moveTo>
                  <a:cubicBezTo>
                    <a:pt x="32" y="12"/>
                    <a:pt x="36" y="8"/>
                    <a:pt x="40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92" y="8"/>
                    <a:pt x="96" y="12"/>
                    <a:pt x="96" y="16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32" y="60"/>
                    <a:pt x="32" y="60"/>
                    <a:pt x="32" y="60"/>
                  </a:cubicBezTo>
                  <a:lnTo>
                    <a:pt x="32" y="16"/>
                  </a:lnTo>
                  <a:close/>
                  <a:moveTo>
                    <a:pt x="88" y="104"/>
                  </a:moveTo>
                  <a:cubicBezTo>
                    <a:pt x="40" y="104"/>
                    <a:pt x="40" y="104"/>
                    <a:pt x="40" y="104"/>
                  </a:cubicBezTo>
                  <a:cubicBezTo>
                    <a:pt x="36" y="104"/>
                    <a:pt x="32" y="100"/>
                    <a:pt x="32" y="96"/>
                  </a:cubicBezTo>
                  <a:cubicBezTo>
                    <a:pt x="32" y="92"/>
                    <a:pt x="36" y="88"/>
                    <a:pt x="40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92" y="88"/>
                    <a:pt x="96" y="92"/>
                    <a:pt x="96" y="96"/>
                  </a:cubicBezTo>
                  <a:cubicBezTo>
                    <a:pt x="96" y="100"/>
                    <a:pt x="92" y="104"/>
                    <a:pt x="88" y="104"/>
                  </a:cubicBezTo>
                  <a:close/>
                  <a:moveTo>
                    <a:pt x="120" y="84"/>
                  </a:moveTo>
                  <a:cubicBezTo>
                    <a:pt x="120" y="88"/>
                    <a:pt x="116" y="92"/>
                    <a:pt x="11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2" y="85"/>
                    <a:pt x="95" y="80"/>
                    <a:pt x="88" y="8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3" y="80"/>
                    <a:pt x="26" y="85"/>
                    <a:pt x="25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2" y="92"/>
                    <a:pt x="8" y="88"/>
                    <a:pt x="8" y="84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2"/>
                    <a:pt x="12" y="68"/>
                    <a:pt x="16" y="68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6" y="68"/>
                    <a:pt x="120" y="72"/>
                    <a:pt x="120" y="76"/>
                  </a:cubicBezTo>
                  <a:lnTo>
                    <a:pt x="120" y="84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9" name="TextBox 7">
              <a:extLst>
                <a:ext uri="{FF2B5EF4-FFF2-40B4-BE49-F238E27FC236}">
                  <a16:creationId xmlns:a16="http://schemas.microsoft.com/office/drawing/2014/main" id="{8DE6CD62-A5CF-42EF-B6BB-0447C20B7252}"/>
                </a:ext>
              </a:extLst>
            </p:cNvPr>
            <p:cNvSpPr txBox="1"/>
            <p:nvPr/>
          </p:nvSpPr>
          <p:spPr>
            <a:xfrm>
              <a:off x="1993832" y="3193200"/>
              <a:ext cx="2144215" cy="652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800" dirty="0">
                  <a:solidFill>
                    <a:srgbClr val="4F4D50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新聞標題</a:t>
              </a:r>
              <a:endParaRPr lang="en-US" altLang="zh-CN" sz="28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03E0C68-DA60-417A-94AF-3E2A39D1D51A}"/>
                </a:ext>
              </a:extLst>
            </p:cNvPr>
            <p:cNvSpPr txBox="1"/>
            <p:nvPr/>
          </p:nvSpPr>
          <p:spPr>
            <a:xfrm>
              <a:off x="2312923" y="3764807"/>
              <a:ext cx="1049502" cy="452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TW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2822</a:t>
              </a:r>
              <a:r>
                <a:rPr lang="zh-TW" altLang="en-US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筆</a:t>
              </a:r>
              <a:endParaRPr lang="zh-CN" altLang="en-US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438731" y="3044770"/>
            <a:ext cx="3254644" cy="1379349"/>
            <a:chOff x="883403" y="3006670"/>
            <a:chExt cx="3254644" cy="1379349"/>
          </a:xfrm>
        </p:grpSpPr>
        <p:sp>
          <p:nvSpPr>
            <p:cNvPr id="24" name="圆角矩形 23"/>
            <p:cNvSpPr/>
            <p:nvPr/>
          </p:nvSpPr>
          <p:spPr>
            <a:xfrm>
              <a:off x="883403" y="3006670"/>
              <a:ext cx="3254644" cy="1379349"/>
            </a:xfrm>
            <a:prstGeom prst="roundRect">
              <a:avLst>
                <a:gd name="adj" fmla="val 8334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1122937" y="3408309"/>
              <a:ext cx="643364" cy="643364"/>
            </a:xfrm>
            <a:prstGeom prst="ellipse">
              <a:avLst/>
            </a:prstGeom>
            <a:solidFill>
              <a:srgbClr val="1D4C77"/>
            </a:solidFill>
            <a:ln w="25400">
              <a:noFill/>
            </a:ln>
            <a:effectLst>
              <a:outerShdw blurRad="1778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3300" dirty="0">
                <a:solidFill>
                  <a:srgbClr val="FEFABC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8DE6CD62-A5CF-42EF-B6BB-0447C20B7252}"/>
                </a:ext>
              </a:extLst>
            </p:cNvPr>
            <p:cNvSpPr txBox="1"/>
            <p:nvPr/>
          </p:nvSpPr>
          <p:spPr>
            <a:xfrm>
              <a:off x="1993832" y="3161225"/>
              <a:ext cx="2045958" cy="652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800" dirty="0">
                  <a:solidFill>
                    <a:srgbClr val="4F4D50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新聞內容</a:t>
              </a:r>
              <a:endParaRPr lang="en-US" altLang="zh-CN" sz="28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503E0C68-DA60-417A-94AF-3E2A39D1D51A}"/>
                </a:ext>
              </a:extLst>
            </p:cNvPr>
            <p:cNvSpPr txBox="1"/>
            <p:nvPr/>
          </p:nvSpPr>
          <p:spPr>
            <a:xfrm>
              <a:off x="2294291" y="3733535"/>
              <a:ext cx="1022979" cy="452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TW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5561</a:t>
              </a:r>
              <a:r>
                <a:rPr lang="zh-TW" altLang="en-US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筆</a:t>
              </a:r>
              <a:endParaRPr lang="zh-CN" altLang="en-US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79759" y="3044770"/>
            <a:ext cx="3254644" cy="1444742"/>
            <a:chOff x="883403" y="3006670"/>
            <a:chExt cx="3254644" cy="1444742"/>
          </a:xfrm>
        </p:grpSpPr>
        <p:sp>
          <p:nvSpPr>
            <p:cNvPr id="30" name="圆角矩形 29"/>
            <p:cNvSpPr/>
            <p:nvPr/>
          </p:nvSpPr>
          <p:spPr>
            <a:xfrm>
              <a:off x="883403" y="3006670"/>
              <a:ext cx="3254644" cy="1379349"/>
            </a:xfrm>
            <a:prstGeom prst="roundRect">
              <a:avLst>
                <a:gd name="adj" fmla="val 8334"/>
              </a:avLst>
            </a:prstGeom>
            <a:solidFill>
              <a:schemeClr val="bg1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dirty="0"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1122937" y="3408309"/>
              <a:ext cx="643364" cy="643364"/>
            </a:xfrm>
            <a:prstGeom prst="ellipse">
              <a:avLst/>
            </a:prstGeom>
            <a:solidFill>
              <a:srgbClr val="4F4D50"/>
            </a:solidFill>
            <a:ln w="25400">
              <a:noFill/>
            </a:ln>
            <a:effectLst>
              <a:outerShdw blurRad="1778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3300" dirty="0">
                <a:solidFill>
                  <a:srgbClr val="FEFABC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3" name="TextBox 7">
              <a:extLst>
                <a:ext uri="{FF2B5EF4-FFF2-40B4-BE49-F238E27FC236}">
                  <a16:creationId xmlns:a16="http://schemas.microsoft.com/office/drawing/2014/main" id="{8DE6CD62-A5CF-42EF-B6BB-0447C20B7252}"/>
                </a:ext>
              </a:extLst>
            </p:cNvPr>
            <p:cNvSpPr txBox="1"/>
            <p:nvPr/>
          </p:nvSpPr>
          <p:spPr>
            <a:xfrm>
              <a:off x="1993832" y="3115229"/>
              <a:ext cx="1323439" cy="652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TW" altLang="en-US" sz="2800" dirty="0">
                  <a:solidFill>
                    <a:srgbClr val="4F4D50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日期</a:t>
              </a:r>
              <a:endParaRPr lang="en-US" altLang="zh-CN" sz="2800" dirty="0">
                <a:solidFill>
                  <a:srgbClr val="4F4D50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503E0C68-DA60-417A-94AF-3E2A39D1D51A}"/>
                </a:ext>
              </a:extLst>
            </p:cNvPr>
            <p:cNvSpPr txBox="1"/>
            <p:nvPr/>
          </p:nvSpPr>
          <p:spPr>
            <a:xfrm>
              <a:off x="1849111" y="3638882"/>
              <a:ext cx="2288936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TW" dirty="0">
                  <a:solidFill>
                    <a:srgbClr val="686769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2020/01/21-2020/06/17</a:t>
              </a:r>
              <a:endParaRPr lang="zh-CN" altLang="en-US" dirty="0">
                <a:solidFill>
                  <a:srgbClr val="686769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10" name="Freeform 158"/>
          <p:cNvSpPr>
            <a:spLocks noEditPoints="1"/>
          </p:cNvSpPr>
          <p:nvPr/>
        </p:nvSpPr>
        <p:spPr bwMode="auto">
          <a:xfrm>
            <a:off x="4875179" y="3655541"/>
            <a:ext cx="249536" cy="258308"/>
          </a:xfrm>
          <a:custGeom>
            <a:avLst/>
            <a:gdLst>
              <a:gd name="T0" fmla="*/ 107 w 108"/>
              <a:gd name="T1" fmla="*/ 7 h 112"/>
              <a:gd name="T2" fmla="*/ 108 w 108"/>
              <a:gd name="T3" fmla="*/ 4 h 112"/>
              <a:gd name="T4" fmla="*/ 105 w 108"/>
              <a:gd name="T5" fmla="*/ 0 h 112"/>
              <a:gd name="T6" fmla="*/ 104 w 108"/>
              <a:gd name="T7" fmla="*/ 0 h 112"/>
              <a:gd name="T8" fmla="*/ 4 w 108"/>
              <a:gd name="T9" fmla="*/ 0 h 112"/>
              <a:gd name="T10" fmla="*/ 1 w 108"/>
              <a:gd name="T11" fmla="*/ 1 h 112"/>
              <a:gd name="T12" fmla="*/ 1 w 108"/>
              <a:gd name="T13" fmla="*/ 7 h 112"/>
              <a:gd name="T14" fmla="*/ 52 w 108"/>
              <a:gd name="T15" fmla="*/ 70 h 112"/>
              <a:gd name="T16" fmla="*/ 52 w 108"/>
              <a:gd name="T17" fmla="*/ 104 h 112"/>
              <a:gd name="T18" fmla="*/ 36 w 108"/>
              <a:gd name="T19" fmla="*/ 104 h 112"/>
              <a:gd name="T20" fmla="*/ 32 w 108"/>
              <a:gd name="T21" fmla="*/ 108 h 112"/>
              <a:gd name="T22" fmla="*/ 36 w 108"/>
              <a:gd name="T23" fmla="*/ 112 h 112"/>
              <a:gd name="T24" fmla="*/ 76 w 108"/>
              <a:gd name="T25" fmla="*/ 112 h 112"/>
              <a:gd name="T26" fmla="*/ 80 w 108"/>
              <a:gd name="T27" fmla="*/ 108 h 112"/>
              <a:gd name="T28" fmla="*/ 76 w 108"/>
              <a:gd name="T29" fmla="*/ 104 h 112"/>
              <a:gd name="T30" fmla="*/ 60 w 108"/>
              <a:gd name="T31" fmla="*/ 104 h 112"/>
              <a:gd name="T32" fmla="*/ 60 w 108"/>
              <a:gd name="T33" fmla="*/ 69 h 112"/>
              <a:gd name="T34" fmla="*/ 107 w 108"/>
              <a:gd name="T35" fmla="*/ 7 h 112"/>
              <a:gd name="T36" fmla="*/ 56 w 108"/>
              <a:gd name="T37" fmla="*/ 62 h 112"/>
              <a:gd name="T38" fmla="*/ 12 w 108"/>
              <a:gd name="T39" fmla="*/ 8 h 112"/>
              <a:gd name="T40" fmla="*/ 96 w 108"/>
              <a:gd name="T41" fmla="*/ 8 h 112"/>
              <a:gd name="T42" fmla="*/ 56 w 108"/>
              <a:gd name="T43" fmla="*/ 6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8" h="112">
                <a:moveTo>
                  <a:pt x="107" y="7"/>
                </a:moveTo>
                <a:cubicBezTo>
                  <a:pt x="107" y="6"/>
                  <a:pt x="108" y="5"/>
                  <a:pt x="108" y="4"/>
                </a:cubicBezTo>
                <a:cubicBezTo>
                  <a:pt x="108" y="2"/>
                  <a:pt x="107" y="1"/>
                  <a:pt x="105" y="0"/>
                </a:cubicBezTo>
                <a:cubicBezTo>
                  <a:pt x="105" y="0"/>
                  <a:pt x="104" y="0"/>
                  <a:pt x="104" y="0"/>
                </a:cubicBezTo>
                <a:cubicBezTo>
                  <a:pt x="4" y="0"/>
                  <a:pt x="4" y="0"/>
                  <a:pt x="4" y="0"/>
                </a:cubicBezTo>
                <a:cubicBezTo>
                  <a:pt x="3" y="0"/>
                  <a:pt x="2" y="0"/>
                  <a:pt x="1" y="1"/>
                </a:cubicBezTo>
                <a:cubicBezTo>
                  <a:pt x="0" y="3"/>
                  <a:pt x="0" y="5"/>
                  <a:pt x="1" y="7"/>
                </a:cubicBezTo>
                <a:cubicBezTo>
                  <a:pt x="52" y="70"/>
                  <a:pt x="52" y="70"/>
                  <a:pt x="52" y="70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4" y="104"/>
                  <a:pt x="32" y="106"/>
                  <a:pt x="32" y="108"/>
                </a:cubicBezTo>
                <a:cubicBezTo>
                  <a:pt x="32" y="110"/>
                  <a:pt x="34" y="112"/>
                  <a:pt x="36" y="112"/>
                </a:cubicBezTo>
                <a:cubicBezTo>
                  <a:pt x="76" y="112"/>
                  <a:pt x="76" y="112"/>
                  <a:pt x="76" y="112"/>
                </a:cubicBezTo>
                <a:cubicBezTo>
                  <a:pt x="78" y="112"/>
                  <a:pt x="80" y="110"/>
                  <a:pt x="80" y="108"/>
                </a:cubicBezTo>
                <a:cubicBezTo>
                  <a:pt x="80" y="106"/>
                  <a:pt x="78" y="104"/>
                  <a:pt x="76" y="104"/>
                </a:cubicBezTo>
                <a:cubicBezTo>
                  <a:pt x="60" y="104"/>
                  <a:pt x="60" y="104"/>
                  <a:pt x="60" y="104"/>
                </a:cubicBezTo>
                <a:cubicBezTo>
                  <a:pt x="60" y="69"/>
                  <a:pt x="60" y="69"/>
                  <a:pt x="60" y="69"/>
                </a:cubicBezTo>
                <a:lnTo>
                  <a:pt x="107" y="7"/>
                </a:lnTo>
                <a:close/>
                <a:moveTo>
                  <a:pt x="56" y="62"/>
                </a:moveTo>
                <a:cubicBezTo>
                  <a:pt x="12" y="8"/>
                  <a:pt x="12" y="8"/>
                  <a:pt x="12" y="8"/>
                </a:cubicBezTo>
                <a:cubicBezTo>
                  <a:pt x="96" y="8"/>
                  <a:pt x="96" y="8"/>
                  <a:pt x="96" y="8"/>
                </a:cubicBezTo>
                <a:lnTo>
                  <a:pt x="56" y="62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1" name="Freeform 204"/>
          <p:cNvSpPr>
            <a:spLocks noEditPoints="1"/>
          </p:cNvSpPr>
          <p:nvPr/>
        </p:nvSpPr>
        <p:spPr bwMode="auto">
          <a:xfrm>
            <a:off x="1409086" y="5232952"/>
            <a:ext cx="295350" cy="276828"/>
          </a:xfrm>
          <a:custGeom>
            <a:avLst/>
            <a:gdLst>
              <a:gd name="T0" fmla="*/ 112 w 128"/>
              <a:gd name="T1" fmla="*/ 16 h 120"/>
              <a:gd name="T2" fmla="*/ 88 w 128"/>
              <a:gd name="T3" fmla="*/ 16 h 120"/>
              <a:gd name="T4" fmla="*/ 88 w 128"/>
              <a:gd name="T5" fmla="*/ 8 h 120"/>
              <a:gd name="T6" fmla="*/ 80 w 128"/>
              <a:gd name="T7" fmla="*/ 0 h 120"/>
              <a:gd name="T8" fmla="*/ 48 w 128"/>
              <a:gd name="T9" fmla="*/ 0 h 120"/>
              <a:gd name="T10" fmla="*/ 40 w 128"/>
              <a:gd name="T11" fmla="*/ 8 h 120"/>
              <a:gd name="T12" fmla="*/ 40 w 128"/>
              <a:gd name="T13" fmla="*/ 16 h 120"/>
              <a:gd name="T14" fmla="*/ 16 w 128"/>
              <a:gd name="T15" fmla="*/ 16 h 120"/>
              <a:gd name="T16" fmla="*/ 0 w 128"/>
              <a:gd name="T17" fmla="*/ 32 h 120"/>
              <a:gd name="T18" fmla="*/ 0 w 128"/>
              <a:gd name="T19" fmla="*/ 104 h 120"/>
              <a:gd name="T20" fmla="*/ 16 w 128"/>
              <a:gd name="T21" fmla="*/ 120 h 120"/>
              <a:gd name="T22" fmla="*/ 112 w 128"/>
              <a:gd name="T23" fmla="*/ 120 h 120"/>
              <a:gd name="T24" fmla="*/ 128 w 128"/>
              <a:gd name="T25" fmla="*/ 104 h 120"/>
              <a:gd name="T26" fmla="*/ 128 w 128"/>
              <a:gd name="T27" fmla="*/ 32 h 120"/>
              <a:gd name="T28" fmla="*/ 112 w 128"/>
              <a:gd name="T29" fmla="*/ 16 h 120"/>
              <a:gd name="T30" fmla="*/ 48 w 128"/>
              <a:gd name="T31" fmla="*/ 12 h 120"/>
              <a:gd name="T32" fmla="*/ 52 w 128"/>
              <a:gd name="T33" fmla="*/ 8 h 120"/>
              <a:gd name="T34" fmla="*/ 76 w 128"/>
              <a:gd name="T35" fmla="*/ 8 h 120"/>
              <a:gd name="T36" fmla="*/ 80 w 128"/>
              <a:gd name="T37" fmla="*/ 12 h 120"/>
              <a:gd name="T38" fmla="*/ 80 w 128"/>
              <a:gd name="T39" fmla="*/ 16 h 120"/>
              <a:gd name="T40" fmla="*/ 76 w 128"/>
              <a:gd name="T41" fmla="*/ 16 h 120"/>
              <a:gd name="T42" fmla="*/ 52 w 128"/>
              <a:gd name="T43" fmla="*/ 16 h 120"/>
              <a:gd name="T44" fmla="*/ 48 w 128"/>
              <a:gd name="T45" fmla="*/ 16 h 120"/>
              <a:gd name="T46" fmla="*/ 48 w 128"/>
              <a:gd name="T47" fmla="*/ 12 h 120"/>
              <a:gd name="T48" fmla="*/ 120 w 128"/>
              <a:gd name="T49" fmla="*/ 104 h 120"/>
              <a:gd name="T50" fmla="*/ 112 w 128"/>
              <a:gd name="T51" fmla="*/ 112 h 120"/>
              <a:gd name="T52" fmla="*/ 16 w 128"/>
              <a:gd name="T53" fmla="*/ 112 h 120"/>
              <a:gd name="T54" fmla="*/ 8 w 128"/>
              <a:gd name="T55" fmla="*/ 104 h 120"/>
              <a:gd name="T56" fmla="*/ 8 w 128"/>
              <a:gd name="T57" fmla="*/ 60 h 120"/>
              <a:gd name="T58" fmla="*/ 49 w 128"/>
              <a:gd name="T59" fmla="*/ 60 h 120"/>
              <a:gd name="T60" fmla="*/ 48 w 128"/>
              <a:gd name="T61" fmla="*/ 64 h 120"/>
              <a:gd name="T62" fmla="*/ 64 w 128"/>
              <a:gd name="T63" fmla="*/ 80 h 120"/>
              <a:gd name="T64" fmla="*/ 80 w 128"/>
              <a:gd name="T65" fmla="*/ 64 h 120"/>
              <a:gd name="T66" fmla="*/ 79 w 128"/>
              <a:gd name="T67" fmla="*/ 60 h 120"/>
              <a:gd name="T68" fmla="*/ 120 w 128"/>
              <a:gd name="T69" fmla="*/ 60 h 120"/>
              <a:gd name="T70" fmla="*/ 120 w 128"/>
              <a:gd name="T71" fmla="*/ 104 h 120"/>
              <a:gd name="T72" fmla="*/ 56 w 128"/>
              <a:gd name="T73" fmla="*/ 64 h 120"/>
              <a:gd name="T74" fmla="*/ 57 w 128"/>
              <a:gd name="T75" fmla="*/ 60 h 120"/>
              <a:gd name="T76" fmla="*/ 71 w 128"/>
              <a:gd name="T77" fmla="*/ 60 h 120"/>
              <a:gd name="T78" fmla="*/ 72 w 128"/>
              <a:gd name="T79" fmla="*/ 64 h 120"/>
              <a:gd name="T80" fmla="*/ 64 w 128"/>
              <a:gd name="T81" fmla="*/ 72 h 120"/>
              <a:gd name="T82" fmla="*/ 56 w 128"/>
              <a:gd name="T83" fmla="*/ 64 h 120"/>
              <a:gd name="T84" fmla="*/ 120 w 128"/>
              <a:gd name="T85" fmla="*/ 52 h 120"/>
              <a:gd name="T86" fmla="*/ 8 w 128"/>
              <a:gd name="T87" fmla="*/ 52 h 120"/>
              <a:gd name="T88" fmla="*/ 8 w 128"/>
              <a:gd name="T89" fmla="*/ 32 h 120"/>
              <a:gd name="T90" fmla="*/ 16 w 128"/>
              <a:gd name="T91" fmla="*/ 24 h 120"/>
              <a:gd name="T92" fmla="*/ 112 w 128"/>
              <a:gd name="T93" fmla="*/ 24 h 120"/>
              <a:gd name="T94" fmla="*/ 120 w 128"/>
              <a:gd name="T95" fmla="*/ 32 h 120"/>
              <a:gd name="T96" fmla="*/ 120 w 128"/>
              <a:gd name="T97" fmla="*/ 5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8" h="120">
                <a:moveTo>
                  <a:pt x="112" y="16"/>
                </a:moveTo>
                <a:cubicBezTo>
                  <a:pt x="88" y="16"/>
                  <a:pt x="88" y="16"/>
                  <a:pt x="88" y="16"/>
                </a:cubicBezTo>
                <a:cubicBezTo>
                  <a:pt x="88" y="8"/>
                  <a:pt x="88" y="8"/>
                  <a:pt x="88" y="8"/>
                </a:cubicBezTo>
                <a:cubicBezTo>
                  <a:pt x="88" y="4"/>
                  <a:pt x="84" y="0"/>
                  <a:pt x="80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4" y="0"/>
                  <a:pt x="40" y="4"/>
                  <a:pt x="40" y="8"/>
                </a:cubicBezTo>
                <a:cubicBezTo>
                  <a:pt x="40" y="16"/>
                  <a:pt x="40" y="16"/>
                  <a:pt x="40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7" y="16"/>
                  <a:pt x="0" y="23"/>
                  <a:pt x="0" y="32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13"/>
                  <a:pt x="7" y="120"/>
                  <a:pt x="16" y="120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121" y="120"/>
                  <a:pt x="128" y="113"/>
                  <a:pt x="128" y="104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128" y="23"/>
                  <a:pt x="121" y="16"/>
                  <a:pt x="112" y="16"/>
                </a:cubicBezTo>
                <a:close/>
                <a:moveTo>
                  <a:pt x="48" y="12"/>
                </a:moveTo>
                <a:cubicBezTo>
                  <a:pt x="48" y="10"/>
                  <a:pt x="50" y="8"/>
                  <a:pt x="52" y="8"/>
                </a:cubicBezTo>
                <a:cubicBezTo>
                  <a:pt x="76" y="8"/>
                  <a:pt x="76" y="8"/>
                  <a:pt x="76" y="8"/>
                </a:cubicBezTo>
                <a:cubicBezTo>
                  <a:pt x="78" y="8"/>
                  <a:pt x="80" y="10"/>
                  <a:pt x="80" y="12"/>
                </a:cubicBezTo>
                <a:cubicBezTo>
                  <a:pt x="80" y="16"/>
                  <a:pt x="80" y="16"/>
                  <a:pt x="80" y="16"/>
                </a:cubicBezTo>
                <a:cubicBezTo>
                  <a:pt x="78" y="16"/>
                  <a:pt x="78" y="16"/>
                  <a:pt x="76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0" y="16"/>
                  <a:pt x="50" y="16"/>
                  <a:pt x="48" y="16"/>
                </a:cubicBezTo>
                <a:lnTo>
                  <a:pt x="48" y="12"/>
                </a:lnTo>
                <a:close/>
                <a:moveTo>
                  <a:pt x="120" y="104"/>
                </a:moveTo>
                <a:cubicBezTo>
                  <a:pt x="120" y="108"/>
                  <a:pt x="116" y="112"/>
                  <a:pt x="112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2" y="112"/>
                  <a:pt x="8" y="108"/>
                  <a:pt x="8" y="104"/>
                </a:cubicBezTo>
                <a:cubicBezTo>
                  <a:pt x="8" y="60"/>
                  <a:pt x="8" y="60"/>
                  <a:pt x="8" y="60"/>
                </a:cubicBezTo>
                <a:cubicBezTo>
                  <a:pt x="49" y="60"/>
                  <a:pt x="49" y="60"/>
                  <a:pt x="49" y="60"/>
                </a:cubicBezTo>
                <a:cubicBezTo>
                  <a:pt x="48" y="61"/>
                  <a:pt x="48" y="63"/>
                  <a:pt x="48" y="64"/>
                </a:cubicBezTo>
                <a:cubicBezTo>
                  <a:pt x="48" y="73"/>
                  <a:pt x="55" y="80"/>
                  <a:pt x="64" y="80"/>
                </a:cubicBezTo>
                <a:cubicBezTo>
                  <a:pt x="73" y="80"/>
                  <a:pt x="80" y="73"/>
                  <a:pt x="80" y="64"/>
                </a:cubicBezTo>
                <a:cubicBezTo>
                  <a:pt x="80" y="63"/>
                  <a:pt x="80" y="61"/>
                  <a:pt x="79" y="60"/>
                </a:cubicBezTo>
                <a:cubicBezTo>
                  <a:pt x="120" y="60"/>
                  <a:pt x="120" y="60"/>
                  <a:pt x="120" y="60"/>
                </a:cubicBezTo>
                <a:lnTo>
                  <a:pt x="120" y="104"/>
                </a:lnTo>
                <a:close/>
                <a:moveTo>
                  <a:pt x="56" y="64"/>
                </a:moveTo>
                <a:cubicBezTo>
                  <a:pt x="56" y="63"/>
                  <a:pt x="56" y="61"/>
                  <a:pt x="57" y="60"/>
                </a:cubicBezTo>
                <a:cubicBezTo>
                  <a:pt x="71" y="60"/>
                  <a:pt x="71" y="60"/>
                  <a:pt x="71" y="60"/>
                </a:cubicBezTo>
                <a:cubicBezTo>
                  <a:pt x="72" y="61"/>
                  <a:pt x="72" y="63"/>
                  <a:pt x="72" y="64"/>
                </a:cubicBezTo>
                <a:cubicBezTo>
                  <a:pt x="72" y="68"/>
                  <a:pt x="68" y="72"/>
                  <a:pt x="64" y="72"/>
                </a:cubicBezTo>
                <a:cubicBezTo>
                  <a:pt x="60" y="72"/>
                  <a:pt x="56" y="68"/>
                  <a:pt x="56" y="64"/>
                </a:cubicBezTo>
                <a:close/>
                <a:moveTo>
                  <a:pt x="120" y="52"/>
                </a:moveTo>
                <a:cubicBezTo>
                  <a:pt x="8" y="52"/>
                  <a:pt x="8" y="52"/>
                  <a:pt x="8" y="52"/>
                </a:cubicBezTo>
                <a:cubicBezTo>
                  <a:pt x="8" y="32"/>
                  <a:pt x="8" y="32"/>
                  <a:pt x="8" y="32"/>
                </a:cubicBezTo>
                <a:cubicBezTo>
                  <a:pt x="8" y="28"/>
                  <a:pt x="12" y="24"/>
                  <a:pt x="16" y="24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6" y="24"/>
                  <a:pt x="120" y="28"/>
                  <a:pt x="120" y="32"/>
                </a:cubicBezTo>
                <a:lnTo>
                  <a:pt x="120" y="52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4" name="AutoShape 126"/>
          <p:cNvSpPr/>
          <p:nvPr/>
        </p:nvSpPr>
        <p:spPr bwMode="auto">
          <a:xfrm>
            <a:off x="8310251" y="5235880"/>
            <a:ext cx="267994" cy="2679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499" y="14850"/>
                </a:moveTo>
                <a:cubicBezTo>
                  <a:pt x="9772" y="14850"/>
                  <a:pt x="6749" y="11827"/>
                  <a:pt x="6749" y="8100"/>
                </a:cubicBezTo>
                <a:cubicBezTo>
                  <a:pt x="6749" y="4372"/>
                  <a:pt x="9772" y="1350"/>
                  <a:pt x="13499" y="1350"/>
                </a:cubicBezTo>
                <a:cubicBezTo>
                  <a:pt x="17227" y="1350"/>
                  <a:pt x="20249" y="4372"/>
                  <a:pt x="20249" y="8100"/>
                </a:cubicBezTo>
                <a:cubicBezTo>
                  <a:pt x="20249" y="11827"/>
                  <a:pt x="17227" y="14850"/>
                  <a:pt x="13499" y="14850"/>
                </a:cubicBezTo>
                <a:moveTo>
                  <a:pt x="3236" y="20042"/>
                </a:moveTo>
                <a:cubicBezTo>
                  <a:pt x="3019" y="20266"/>
                  <a:pt x="2718" y="20408"/>
                  <a:pt x="2382" y="20408"/>
                </a:cubicBezTo>
                <a:cubicBezTo>
                  <a:pt x="1724" y="20408"/>
                  <a:pt x="1191" y="19875"/>
                  <a:pt x="1191" y="19218"/>
                </a:cubicBezTo>
                <a:cubicBezTo>
                  <a:pt x="1191" y="18881"/>
                  <a:pt x="1332" y="18580"/>
                  <a:pt x="1557" y="18363"/>
                </a:cubicBezTo>
                <a:lnTo>
                  <a:pt x="1551" y="18358"/>
                </a:lnTo>
                <a:lnTo>
                  <a:pt x="6996" y="12913"/>
                </a:lnTo>
                <a:cubicBezTo>
                  <a:pt x="7472" y="13555"/>
                  <a:pt x="8039" y="14122"/>
                  <a:pt x="8680" y="14599"/>
                </a:cubicBezTo>
                <a:cubicBezTo>
                  <a:pt x="8680" y="14599"/>
                  <a:pt x="3236" y="20042"/>
                  <a:pt x="3236" y="20042"/>
                </a:cubicBezTo>
                <a:close/>
                <a:moveTo>
                  <a:pt x="13499" y="0"/>
                </a:moveTo>
                <a:cubicBezTo>
                  <a:pt x="9026" y="0"/>
                  <a:pt x="5399" y="3626"/>
                  <a:pt x="5399" y="8100"/>
                </a:cubicBezTo>
                <a:cubicBezTo>
                  <a:pt x="5399" y="9467"/>
                  <a:pt x="5742" y="10754"/>
                  <a:pt x="6341" y="11884"/>
                </a:cubicBezTo>
                <a:lnTo>
                  <a:pt x="709" y="17515"/>
                </a:lnTo>
                <a:lnTo>
                  <a:pt x="713" y="17520"/>
                </a:lnTo>
                <a:cubicBezTo>
                  <a:pt x="274" y="17953"/>
                  <a:pt x="0" y="18552"/>
                  <a:pt x="0" y="19218"/>
                </a:cubicBezTo>
                <a:cubicBezTo>
                  <a:pt x="0" y="20533"/>
                  <a:pt x="1066" y="21599"/>
                  <a:pt x="2382" y="21599"/>
                </a:cubicBezTo>
                <a:cubicBezTo>
                  <a:pt x="3047" y="21599"/>
                  <a:pt x="3647" y="21326"/>
                  <a:pt x="4079" y="20885"/>
                </a:cubicBezTo>
                <a:lnTo>
                  <a:pt x="4078" y="20884"/>
                </a:lnTo>
                <a:lnTo>
                  <a:pt x="9708" y="15255"/>
                </a:lnTo>
                <a:cubicBezTo>
                  <a:pt x="10839" y="15856"/>
                  <a:pt x="12128" y="16200"/>
                  <a:pt x="13499" y="16200"/>
                </a:cubicBezTo>
                <a:cubicBezTo>
                  <a:pt x="17973" y="16200"/>
                  <a:pt x="21600" y="12573"/>
                  <a:pt x="21600" y="8100"/>
                </a:cubicBezTo>
                <a:cubicBezTo>
                  <a:pt x="21600" y="3626"/>
                  <a:pt x="17973" y="0"/>
                  <a:pt x="134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16" name="AutoShape 59"/>
          <p:cNvSpPr/>
          <p:nvPr/>
        </p:nvSpPr>
        <p:spPr bwMode="auto">
          <a:xfrm>
            <a:off x="4842128" y="5225109"/>
            <a:ext cx="268890" cy="26770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-1315330" y="-1315330"/>
            <a:ext cx="2630659" cy="2630659"/>
          </a:xfrm>
          <a:prstGeom prst="ellipse">
            <a:avLst/>
          </a:prstGeom>
          <a:solidFill>
            <a:schemeClr val="bg1"/>
          </a:solidFill>
          <a:ln w="254000">
            <a:solidFill>
              <a:srgbClr val="1D4C77"/>
            </a:solidFill>
          </a:ln>
          <a:effectLst>
            <a:outerShdw blurRad="381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11442895" y="5869744"/>
            <a:ext cx="1498209" cy="1498209"/>
          </a:xfrm>
          <a:prstGeom prst="ellipse">
            <a:avLst/>
          </a:prstGeom>
          <a:solidFill>
            <a:schemeClr val="bg1"/>
          </a:solidFill>
          <a:ln w="190500">
            <a:solidFill>
              <a:srgbClr val="1D4C77"/>
            </a:solidFill>
          </a:ln>
          <a:effectLst>
            <a:outerShdw blurRad="381000" dist="101600" dir="75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-3600" y="140555"/>
            <a:ext cx="93550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0</a:t>
            </a:r>
            <a:r>
              <a:rPr lang="en-US" altLang="zh-TW" sz="4400" b="1" spc="300" dirty="0">
                <a:solidFill>
                  <a:srgbClr val="1D4C77"/>
                </a:solidFill>
                <a:latin typeface="Agency FB" panose="020B0503020202020204" pitchFamily="34" charset="0"/>
                <a:ea typeface="方正黑体简体" panose="02010601030101010101" pitchFamily="2" charset="-122"/>
              </a:rPr>
              <a:t>2</a:t>
            </a:r>
            <a:endParaRPr lang="zh-CN" altLang="en-US" sz="4400" b="1" spc="300" dirty="0">
              <a:solidFill>
                <a:srgbClr val="1D4C77"/>
              </a:solidFill>
              <a:latin typeface="Agency FB" panose="020B0503020202020204" pitchFamily="34" charset="0"/>
              <a:ea typeface="方正黑体简体" panose="02010601030101010101" pitchFamily="2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68385" y="43298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600" b="1" dirty="0">
                <a:solidFill>
                  <a:srgbClr val="414141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資料數量</a:t>
            </a:r>
            <a:endParaRPr lang="zh-CN" altLang="en-US" sz="3600" b="1" dirty="0">
              <a:solidFill>
                <a:srgbClr val="414141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50" name="Freeform 53"/>
          <p:cNvSpPr>
            <a:spLocks noEditPoints="1"/>
          </p:cNvSpPr>
          <p:nvPr/>
        </p:nvSpPr>
        <p:spPr bwMode="auto">
          <a:xfrm>
            <a:off x="5580237" y="3948247"/>
            <a:ext cx="270000" cy="270000"/>
          </a:xfrm>
          <a:custGeom>
            <a:avLst/>
            <a:gdLst>
              <a:gd name="T0" fmla="*/ 120 w 170"/>
              <a:gd name="T1" fmla="*/ 14 h 193"/>
              <a:gd name="T2" fmla="*/ 125 w 170"/>
              <a:gd name="T3" fmla="*/ 7 h 193"/>
              <a:gd name="T4" fmla="*/ 142 w 170"/>
              <a:gd name="T5" fmla="*/ 4 h 193"/>
              <a:gd name="T6" fmla="*/ 158 w 170"/>
              <a:gd name="T7" fmla="*/ 16 h 193"/>
              <a:gd name="T8" fmla="*/ 161 w 170"/>
              <a:gd name="T9" fmla="*/ 34 h 193"/>
              <a:gd name="T10" fmla="*/ 156 w 170"/>
              <a:gd name="T11" fmla="*/ 41 h 193"/>
              <a:gd name="T12" fmla="*/ 120 w 170"/>
              <a:gd name="T13" fmla="*/ 14 h 193"/>
              <a:gd name="T14" fmla="*/ 14 w 170"/>
              <a:gd name="T15" fmla="*/ 41 h 193"/>
              <a:gd name="T16" fmla="*/ 50 w 170"/>
              <a:gd name="T17" fmla="*/ 14 h 193"/>
              <a:gd name="T18" fmla="*/ 45 w 170"/>
              <a:gd name="T19" fmla="*/ 7 h 193"/>
              <a:gd name="T20" fmla="*/ 27 w 170"/>
              <a:gd name="T21" fmla="*/ 4 h 193"/>
              <a:gd name="T22" fmla="*/ 12 w 170"/>
              <a:gd name="T23" fmla="*/ 16 h 193"/>
              <a:gd name="T24" fmla="*/ 9 w 170"/>
              <a:gd name="T25" fmla="*/ 34 h 193"/>
              <a:gd name="T26" fmla="*/ 14 w 170"/>
              <a:gd name="T27" fmla="*/ 41 h 193"/>
              <a:gd name="T28" fmla="*/ 146 w 170"/>
              <a:gd name="T29" fmla="*/ 98 h 193"/>
              <a:gd name="T30" fmla="*/ 85 w 170"/>
              <a:gd name="T31" fmla="*/ 159 h 193"/>
              <a:gd name="T32" fmla="*/ 24 w 170"/>
              <a:gd name="T33" fmla="*/ 98 h 193"/>
              <a:gd name="T34" fmla="*/ 85 w 170"/>
              <a:gd name="T35" fmla="*/ 37 h 193"/>
              <a:gd name="T36" fmla="*/ 146 w 170"/>
              <a:gd name="T37" fmla="*/ 98 h 193"/>
              <a:gd name="T38" fmla="*/ 125 w 170"/>
              <a:gd name="T39" fmla="*/ 98 h 193"/>
              <a:gd name="T40" fmla="*/ 120 w 170"/>
              <a:gd name="T41" fmla="*/ 93 h 193"/>
              <a:gd name="T42" fmla="*/ 91 w 170"/>
              <a:gd name="T43" fmla="*/ 93 h 193"/>
              <a:gd name="T44" fmla="*/ 85 w 170"/>
              <a:gd name="T45" fmla="*/ 90 h 193"/>
              <a:gd name="T46" fmla="*/ 73 w 170"/>
              <a:gd name="T47" fmla="*/ 57 h 193"/>
              <a:gd name="T48" fmla="*/ 69 w 170"/>
              <a:gd name="T49" fmla="*/ 55 h 193"/>
              <a:gd name="T50" fmla="*/ 67 w 170"/>
              <a:gd name="T51" fmla="*/ 59 h 193"/>
              <a:gd name="T52" fmla="*/ 79 w 170"/>
              <a:gd name="T53" fmla="*/ 92 h 193"/>
              <a:gd name="T54" fmla="*/ 77 w 170"/>
              <a:gd name="T55" fmla="*/ 98 h 193"/>
              <a:gd name="T56" fmla="*/ 85 w 170"/>
              <a:gd name="T57" fmla="*/ 106 h 193"/>
              <a:gd name="T58" fmla="*/ 91 w 170"/>
              <a:gd name="T59" fmla="*/ 103 h 193"/>
              <a:gd name="T60" fmla="*/ 120 w 170"/>
              <a:gd name="T61" fmla="*/ 103 h 193"/>
              <a:gd name="T62" fmla="*/ 125 w 170"/>
              <a:gd name="T63" fmla="*/ 98 h 193"/>
              <a:gd name="T64" fmla="*/ 143 w 170"/>
              <a:gd name="T65" fmla="*/ 168 h 193"/>
              <a:gd name="T66" fmla="*/ 147 w 170"/>
              <a:gd name="T67" fmla="*/ 190 h 193"/>
              <a:gd name="T68" fmla="*/ 124 w 170"/>
              <a:gd name="T69" fmla="*/ 180 h 193"/>
              <a:gd name="T70" fmla="*/ 121 w 170"/>
              <a:gd name="T71" fmla="*/ 177 h 193"/>
              <a:gd name="T72" fmla="*/ 119 w 170"/>
              <a:gd name="T73" fmla="*/ 175 h 193"/>
              <a:gd name="T74" fmla="*/ 85 w 170"/>
              <a:gd name="T75" fmla="*/ 183 h 193"/>
              <a:gd name="T76" fmla="*/ 50 w 170"/>
              <a:gd name="T77" fmla="*/ 175 h 193"/>
              <a:gd name="T78" fmla="*/ 49 w 170"/>
              <a:gd name="T79" fmla="*/ 177 h 193"/>
              <a:gd name="T80" fmla="*/ 46 w 170"/>
              <a:gd name="T81" fmla="*/ 180 h 193"/>
              <a:gd name="T82" fmla="*/ 23 w 170"/>
              <a:gd name="T83" fmla="*/ 190 h 193"/>
              <a:gd name="T84" fmla="*/ 26 w 170"/>
              <a:gd name="T85" fmla="*/ 168 h 193"/>
              <a:gd name="T86" fmla="*/ 30 w 170"/>
              <a:gd name="T87" fmla="*/ 163 h 193"/>
              <a:gd name="T88" fmla="*/ 0 w 170"/>
              <a:gd name="T89" fmla="*/ 98 h 193"/>
              <a:gd name="T90" fmla="*/ 18 w 170"/>
              <a:gd name="T91" fmla="*/ 46 h 193"/>
              <a:gd name="T92" fmla="*/ 54 w 170"/>
              <a:gd name="T93" fmla="*/ 19 h 193"/>
              <a:gd name="T94" fmla="*/ 85 w 170"/>
              <a:gd name="T95" fmla="*/ 13 h 193"/>
              <a:gd name="T96" fmla="*/ 116 w 170"/>
              <a:gd name="T97" fmla="*/ 19 h 193"/>
              <a:gd name="T98" fmla="*/ 152 w 170"/>
              <a:gd name="T99" fmla="*/ 46 h 193"/>
              <a:gd name="T100" fmla="*/ 170 w 170"/>
              <a:gd name="T101" fmla="*/ 98 h 193"/>
              <a:gd name="T102" fmla="*/ 140 w 170"/>
              <a:gd name="T103" fmla="*/ 163 h 193"/>
              <a:gd name="T104" fmla="*/ 143 w 170"/>
              <a:gd name="T105" fmla="*/ 168 h 193"/>
              <a:gd name="T106" fmla="*/ 152 w 170"/>
              <a:gd name="T107" fmla="*/ 98 h 193"/>
              <a:gd name="T108" fmla="*/ 85 w 170"/>
              <a:gd name="T109" fmla="*/ 31 h 193"/>
              <a:gd name="T110" fmla="*/ 18 w 170"/>
              <a:gd name="T111" fmla="*/ 98 h 193"/>
              <a:gd name="T112" fmla="*/ 85 w 170"/>
              <a:gd name="T113" fmla="*/ 165 h 193"/>
              <a:gd name="T114" fmla="*/ 152 w 170"/>
              <a:gd name="T115" fmla="*/ 98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0" h="193">
                <a:moveTo>
                  <a:pt x="120" y="14"/>
                </a:moveTo>
                <a:cubicBezTo>
                  <a:pt x="125" y="7"/>
                  <a:pt x="125" y="7"/>
                  <a:pt x="125" y="7"/>
                </a:cubicBezTo>
                <a:cubicBezTo>
                  <a:pt x="129" y="2"/>
                  <a:pt x="137" y="0"/>
                  <a:pt x="142" y="4"/>
                </a:cubicBezTo>
                <a:cubicBezTo>
                  <a:pt x="158" y="16"/>
                  <a:pt x="158" y="16"/>
                  <a:pt x="158" y="16"/>
                </a:cubicBezTo>
                <a:cubicBezTo>
                  <a:pt x="164" y="20"/>
                  <a:pt x="165" y="28"/>
                  <a:pt x="161" y="34"/>
                </a:cubicBezTo>
                <a:cubicBezTo>
                  <a:pt x="156" y="41"/>
                  <a:pt x="156" y="41"/>
                  <a:pt x="156" y="41"/>
                </a:cubicBezTo>
                <a:cubicBezTo>
                  <a:pt x="146" y="29"/>
                  <a:pt x="134" y="20"/>
                  <a:pt x="120" y="14"/>
                </a:cubicBezTo>
                <a:close/>
                <a:moveTo>
                  <a:pt x="14" y="41"/>
                </a:moveTo>
                <a:cubicBezTo>
                  <a:pt x="23" y="29"/>
                  <a:pt x="36" y="20"/>
                  <a:pt x="50" y="14"/>
                </a:cubicBezTo>
                <a:cubicBezTo>
                  <a:pt x="45" y="7"/>
                  <a:pt x="45" y="7"/>
                  <a:pt x="45" y="7"/>
                </a:cubicBezTo>
                <a:cubicBezTo>
                  <a:pt x="41" y="2"/>
                  <a:pt x="33" y="0"/>
                  <a:pt x="27" y="4"/>
                </a:cubicBezTo>
                <a:cubicBezTo>
                  <a:pt x="12" y="16"/>
                  <a:pt x="12" y="16"/>
                  <a:pt x="12" y="16"/>
                </a:cubicBezTo>
                <a:cubicBezTo>
                  <a:pt x="6" y="20"/>
                  <a:pt x="5" y="28"/>
                  <a:pt x="9" y="34"/>
                </a:cubicBezTo>
                <a:lnTo>
                  <a:pt x="14" y="41"/>
                </a:lnTo>
                <a:close/>
                <a:moveTo>
                  <a:pt x="146" y="98"/>
                </a:moveTo>
                <a:cubicBezTo>
                  <a:pt x="146" y="132"/>
                  <a:pt x="118" y="159"/>
                  <a:pt x="85" y="159"/>
                </a:cubicBezTo>
                <a:cubicBezTo>
                  <a:pt x="51" y="159"/>
                  <a:pt x="24" y="132"/>
                  <a:pt x="24" y="98"/>
                </a:cubicBezTo>
                <a:cubicBezTo>
                  <a:pt x="24" y="64"/>
                  <a:pt x="51" y="37"/>
                  <a:pt x="85" y="37"/>
                </a:cubicBezTo>
                <a:cubicBezTo>
                  <a:pt x="118" y="37"/>
                  <a:pt x="146" y="64"/>
                  <a:pt x="146" y="98"/>
                </a:cubicBezTo>
                <a:close/>
                <a:moveTo>
                  <a:pt x="125" y="98"/>
                </a:moveTo>
                <a:cubicBezTo>
                  <a:pt x="125" y="95"/>
                  <a:pt x="123" y="93"/>
                  <a:pt x="120" y="93"/>
                </a:cubicBezTo>
                <a:cubicBezTo>
                  <a:pt x="91" y="93"/>
                  <a:pt x="91" y="93"/>
                  <a:pt x="91" y="93"/>
                </a:cubicBezTo>
                <a:cubicBezTo>
                  <a:pt x="90" y="91"/>
                  <a:pt x="88" y="90"/>
                  <a:pt x="85" y="90"/>
                </a:cubicBezTo>
                <a:cubicBezTo>
                  <a:pt x="73" y="57"/>
                  <a:pt x="73" y="57"/>
                  <a:pt x="73" y="57"/>
                </a:cubicBezTo>
                <a:cubicBezTo>
                  <a:pt x="73" y="55"/>
                  <a:pt x="71" y="54"/>
                  <a:pt x="69" y="55"/>
                </a:cubicBezTo>
                <a:cubicBezTo>
                  <a:pt x="68" y="56"/>
                  <a:pt x="67" y="57"/>
                  <a:pt x="67" y="59"/>
                </a:cubicBezTo>
                <a:cubicBezTo>
                  <a:pt x="79" y="92"/>
                  <a:pt x="79" y="92"/>
                  <a:pt x="79" y="92"/>
                </a:cubicBezTo>
                <a:cubicBezTo>
                  <a:pt x="78" y="94"/>
                  <a:pt x="77" y="96"/>
                  <a:pt x="77" y="98"/>
                </a:cubicBezTo>
                <a:cubicBezTo>
                  <a:pt x="77" y="102"/>
                  <a:pt x="80" y="106"/>
                  <a:pt x="85" y="106"/>
                </a:cubicBezTo>
                <a:cubicBezTo>
                  <a:pt x="87" y="106"/>
                  <a:pt x="90" y="105"/>
                  <a:pt x="91" y="103"/>
                </a:cubicBezTo>
                <a:cubicBezTo>
                  <a:pt x="120" y="103"/>
                  <a:pt x="120" y="103"/>
                  <a:pt x="120" y="103"/>
                </a:cubicBezTo>
                <a:cubicBezTo>
                  <a:pt x="123" y="103"/>
                  <a:pt x="125" y="101"/>
                  <a:pt x="125" y="98"/>
                </a:cubicBezTo>
                <a:close/>
                <a:moveTo>
                  <a:pt x="143" y="168"/>
                </a:moveTo>
                <a:cubicBezTo>
                  <a:pt x="149" y="177"/>
                  <a:pt x="151" y="186"/>
                  <a:pt x="147" y="190"/>
                </a:cubicBezTo>
                <a:cubicBezTo>
                  <a:pt x="142" y="193"/>
                  <a:pt x="133" y="189"/>
                  <a:pt x="124" y="180"/>
                </a:cubicBezTo>
                <a:cubicBezTo>
                  <a:pt x="123" y="179"/>
                  <a:pt x="122" y="178"/>
                  <a:pt x="121" y="177"/>
                </a:cubicBezTo>
                <a:cubicBezTo>
                  <a:pt x="119" y="175"/>
                  <a:pt x="119" y="175"/>
                  <a:pt x="119" y="175"/>
                </a:cubicBezTo>
                <a:cubicBezTo>
                  <a:pt x="109" y="180"/>
                  <a:pt x="97" y="183"/>
                  <a:pt x="85" y="183"/>
                </a:cubicBezTo>
                <a:cubicBezTo>
                  <a:pt x="72" y="183"/>
                  <a:pt x="61" y="180"/>
                  <a:pt x="50" y="175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8" y="178"/>
                  <a:pt x="47" y="179"/>
                  <a:pt x="46" y="180"/>
                </a:cubicBezTo>
                <a:cubicBezTo>
                  <a:pt x="37" y="189"/>
                  <a:pt x="27" y="193"/>
                  <a:pt x="23" y="190"/>
                </a:cubicBezTo>
                <a:cubicBezTo>
                  <a:pt x="19" y="186"/>
                  <a:pt x="20" y="177"/>
                  <a:pt x="26" y="168"/>
                </a:cubicBezTo>
                <a:cubicBezTo>
                  <a:pt x="27" y="166"/>
                  <a:pt x="29" y="164"/>
                  <a:pt x="30" y="163"/>
                </a:cubicBezTo>
                <a:cubicBezTo>
                  <a:pt x="12" y="147"/>
                  <a:pt x="0" y="124"/>
                  <a:pt x="0" y="98"/>
                </a:cubicBezTo>
                <a:cubicBezTo>
                  <a:pt x="0" y="78"/>
                  <a:pt x="7" y="60"/>
                  <a:pt x="18" y="46"/>
                </a:cubicBezTo>
                <a:cubicBezTo>
                  <a:pt x="27" y="34"/>
                  <a:pt x="39" y="25"/>
                  <a:pt x="54" y="19"/>
                </a:cubicBezTo>
                <a:cubicBezTo>
                  <a:pt x="63" y="15"/>
                  <a:pt x="74" y="13"/>
                  <a:pt x="85" y="13"/>
                </a:cubicBezTo>
                <a:cubicBezTo>
                  <a:pt x="96" y="13"/>
                  <a:pt x="106" y="15"/>
                  <a:pt x="116" y="19"/>
                </a:cubicBezTo>
                <a:cubicBezTo>
                  <a:pt x="130" y="25"/>
                  <a:pt x="143" y="34"/>
                  <a:pt x="152" y="46"/>
                </a:cubicBezTo>
                <a:cubicBezTo>
                  <a:pt x="163" y="60"/>
                  <a:pt x="170" y="78"/>
                  <a:pt x="170" y="98"/>
                </a:cubicBezTo>
                <a:cubicBezTo>
                  <a:pt x="170" y="124"/>
                  <a:pt x="158" y="147"/>
                  <a:pt x="140" y="163"/>
                </a:cubicBezTo>
                <a:cubicBezTo>
                  <a:pt x="141" y="164"/>
                  <a:pt x="142" y="166"/>
                  <a:pt x="143" y="168"/>
                </a:cubicBezTo>
                <a:close/>
                <a:moveTo>
                  <a:pt x="152" y="98"/>
                </a:moveTo>
                <a:cubicBezTo>
                  <a:pt x="152" y="61"/>
                  <a:pt x="122" y="31"/>
                  <a:pt x="85" y="31"/>
                </a:cubicBezTo>
                <a:cubicBezTo>
                  <a:pt x="48" y="31"/>
                  <a:pt x="18" y="61"/>
                  <a:pt x="18" y="98"/>
                </a:cubicBezTo>
                <a:cubicBezTo>
                  <a:pt x="18" y="135"/>
                  <a:pt x="48" y="165"/>
                  <a:pt x="85" y="165"/>
                </a:cubicBezTo>
                <a:cubicBezTo>
                  <a:pt x="122" y="165"/>
                  <a:pt x="152" y="135"/>
                  <a:pt x="152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53"/>
          <p:cNvSpPr>
            <a:spLocks noEditPoints="1"/>
          </p:cNvSpPr>
          <p:nvPr/>
        </p:nvSpPr>
        <p:spPr bwMode="auto">
          <a:xfrm>
            <a:off x="8310251" y="3618717"/>
            <a:ext cx="288000" cy="288000"/>
          </a:xfrm>
          <a:custGeom>
            <a:avLst/>
            <a:gdLst>
              <a:gd name="T0" fmla="*/ 120 w 170"/>
              <a:gd name="T1" fmla="*/ 14 h 193"/>
              <a:gd name="T2" fmla="*/ 125 w 170"/>
              <a:gd name="T3" fmla="*/ 7 h 193"/>
              <a:gd name="T4" fmla="*/ 142 w 170"/>
              <a:gd name="T5" fmla="*/ 4 h 193"/>
              <a:gd name="T6" fmla="*/ 158 w 170"/>
              <a:gd name="T7" fmla="*/ 16 h 193"/>
              <a:gd name="T8" fmla="*/ 161 w 170"/>
              <a:gd name="T9" fmla="*/ 34 h 193"/>
              <a:gd name="T10" fmla="*/ 156 w 170"/>
              <a:gd name="T11" fmla="*/ 41 h 193"/>
              <a:gd name="T12" fmla="*/ 120 w 170"/>
              <a:gd name="T13" fmla="*/ 14 h 193"/>
              <a:gd name="T14" fmla="*/ 14 w 170"/>
              <a:gd name="T15" fmla="*/ 41 h 193"/>
              <a:gd name="T16" fmla="*/ 50 w 170"/>
              <a:gd name="T17" fmla="*/ 14 h 193"/>
              <a:gd name="T18" fmla="*/ 45 w 170"/>
              <a:gd name="T19" fmla="*/ 7 h 193"/>
              <a:gd name="T20" fmla="*/ 27 w 170"/>
              <a:gd name="T21" fmla="*/ 4 h 193"/>
              <a:gd name="T22" fmla="*/ 12 w 170"/>
              <a:gd name="T23" fmla="*/ 16 h 193"/>
              <a:gd name="T24" fmla="*/ 9 w 170"/>
              <a:gd name="T25" fmla="*/ 34 h 193"/>
              <a:gd name="T26" fmla="*/ 14 w 170"/>
              <a:gd name="T27" fmla="*/ 41 h 193"/>
              <a:gd name="T28" fmla="*/ 146 w 170"/>
              <a:gd name="T29" fmla="*/ 98 h 193"/>
              <a:gd name="T30" fmla="*/ 85 w 170"/>
              <a:gd name="T31" fmla="*/ 159 h 193"/>
              <a:gd name="T32" fmla="*/ 24 w 170"/>
              <a:gd name="T33" fmla="*/ 98 h 193"/>
              <a:gd name="T34" fmla="*/ 85 w 170"/>
              <a:gd name="T35" fmla="*/ 37 h 193"/>
              <a:gd name="T36" fmla="*/ 146 w 170"/>
              <a:gd name="T37" fmla="*/ 98 h 193"/>
              <a:gd name="T38" fmla="*/ 125 w 170"/>
              <a:gd name="T39" fmla="*/ 98 h 193"/>
              <a:gd name="T40" fmla="*/ 120 w 170"/>
              <a:gd name="T41" fmla="*/ 93 h 193"/>
              <a:gd name="T42" fmla="*/ 91 w 170"/>
              <a:gd name="T43" fmla="*/ 93 h 193"/>
              <a:gd name="T44" fmla="*/ 85 w 170"/>
              <a:gd name="T45" fmla="*/ 90 h 193"/>
              <a:gd name="T46" fmla="*/ 73 w 170"/>
              <a:gd name="T47" fmla="*/ 57 h 193"/>
              <a:gd name="T48" fmla="*/ 69 w 170"/>
              <a:gd name="T49" fmla="*/ 55 h 193"/>
              <a:gd name="T50" fmla="*/ 67 w 170"/>
              <a:gd name="T51" fmla="*/ 59 h 193"/>
              <a:gd name="T52" fmla="*/ 79 w 170"/>
              <a:gd name="T53" fmla="*/ 92 h 193"/>
              <a:gd name="T54" fmla="*/ 77 w 170"/>
              <a:gd name="T55" fmla="*/ 98 h 193"/>
              <a:gd name="T56" fmla="*/ 85 w 170"/>
              <a:gd name="T57" fmla="*/ 106 h 193"/>
              <a:gd name="T58" fmla="*/ 91 w 170"/>
              <a:gd name="T59" fmla="*/ 103 h 193"/>
              <a:gd name="T60" fmla="*/ 120 w 170"/>
              <a:gd name="T61" fmla="*/ 103 h 193"/>
              <a:gd name="T62" fmla="*/ 125 w 170"/>
              <a:gd name="T63" fmla="*/ 98 h 193"/>
              <a:gd name="T64" fmla="*/ 143 w 170"/>
              <a:gd name="T65" fmla="*/ 168 h 193"/>
              <a:gd name="T66" fmla="*/ 147 w 170"/>
              <a:gd name="T67" fmla="*/ 190 h 193"/>
              <a:gd name="T68" fmla="*/ 124 w 170"/>
              <a:gd name="T69" fmla="*/ 180 h 193"/>
              <a:gd name="T70" fmla="*/ 121 w 170"/>
              <a:gd name="T71" fmla="*/ 177 h 193"/>
              <a:gd name="T72" fmla="*/ 119 w 170"/>
              <a:gd name="T73" fmla="*/ 175 h 193"/>
              <a:gd name="T74" fmla="*/ 85 w 170"/>
              <a:gd name="T75" fmla="*/ 183 h 193"/>
              <a:gd name="T76" fmla="*/ 50 w 170"/>
              <a:gd name="T77" fmla="*/ 175 h 193"/>
              <a:gd name="T78" fmla="*/ 49 w 170"/>
              <a:gd name="T79" fmla="*/ 177 h 193"/>
              <a:gd name="T80" fmla="*/ 46 w 170"/>
              <a:gd name="T81" fmla="*/ 180 h 193"/>
              <a:gd name="T82" fmla="*/ 23 w 170"/>
              <a:gd name="T83" fmla="*/ 190 h 193"/>
              <a:gd name="T84" fmla="*/ 26 w 170"/>
              <a:gd name="T85" fmla="*/ 168 h 193"/>
              <a:gd name="T86" fmla="*/ 30 w 170"/>
              <a:gd name="T87" fmla="*/ 163 h 193"/>
              <a:gd name="T88" fmla="*/ 0 w 170"/>
              <a:gd name="T89" fmla="*/ 98 h 193"/>
              <a:gd name="T90" fmla="*/ 18 w 170"/>
              <a:gd name="T91" fmla="*/ 46 h 193"/>
              <a:gd name="T92" fmla="*/ 54 w 170"/>
              <a:gd name="T93" fmla="*/ 19 h 193"/>
              <a:gd name="T94" fmla="*/ 85 w 170"/>
              <a:gd name="T95" fmla="*/ 13 h 193"/>
              <a:gd name="T96" fmla="*/ 116 w 170"/>
              <a:gd name="T97" fmla="*/ 19 h 193"/>
              <a:gd name="T98" fmla="*/ 152 w 170"/>
              <a:gd name="T99" fmla="*/ 46 h 193"/>
              <a:gd name="T100" fmla="*/ 170 w 170"/>
              <a:gd name="T101" fmla="*/ 98 h 193"/>
              <a:gd name="T102" fmla="*/ 140 w 170"/>
              <a:gd name="T103" fmla="*/ 163 h 193"/>
              <a:gd name="T104" fmla="*/ 143 w 170"/>
              <a:gd name="T105" fmla="*/ 168 h 193"/>
              <a:gd name="T106" fmla="*/ 152 w 170"/>
              <a:gd name="T107" fmla="*/ 98 h 193"/>
              <a:gd name="T108" fmla="*/ 85 w 170"/>
              <a:gd name="T109" fmla="*/ 31 h 193"/>
              <a:gd name="T110" fmla="*/ 18 w 170"/>
              <a:gd name="T111" fmla="*/ 98 h 193"/>
              <a:gd name="T112" fmla="*/ 85 w 170"/>
              <a:gd name="T113" fmla="*/ 165 h 193"/>
              <a:gd name="T114" fmla="*/ 152 w 170"/>
              <a:gd name="T115" fmla="*/ 98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0" h="193">
                <a:moveTo>
                  <a:pt x="120" y="14"/>
                </a:moveTo>
                <a:cubicBezTo>
                  <a:pt x="125" y="7"/>
                  <a:pt x="125" y="7"/>
                  <a:pt x="125" y="7"/>
                </a:cubicBezTo>
                <a:cubicBezTo>
                  <a:pt x="129" y="2"/>
                  <a:pt x="137" y="0"/>
                  <a:pt x="142" y="4"/>
                </a:cubicBezTo>
                <a:cubicBezTo>
                  <a:pt x="158" y="16"/>
                  <a:pt x="158" y="16"/>
                  <a:pt x="158" y="16"/>
                </a:cubicBezTo>
                <a:cubicBezTo>
                  <a:pt x="164" y="20"/>
                  <a:pt x="165" y="28"/>
                  <a:pt x="161" y="34"/>
                </a:cubicBezTo>
                <a:cubicBezTo>
                  <a:pt x="156" y="41"/>
                  <a:pt x="156" y="41"/>
                  <a:pt x="156" y="41"/>
                </a:cubicBezTo>
                <a:cubicBezTo>
                  <a:pt x="146" y="29"/>
                  <a:pt x="134" y="20"/>
                  <a:pt x="120" y="14"/>
                </a:cubicBezTo>
                <a:close/>
                <a:moveTo>
                  <a:pt x="14" y="41"/>
                </a:moveTo>
                <a:cubicBezTo>
                  <a:pt x="23" y="29"/>
                  <a:pt x="36" y="20"/>
                  <a:pt x="50" y="14"/>
                </a:cubicBezTo>
                <a:cubicBezTo>
                  <a:pt x="45" y="7"/>
                  <a:pt x="45" y="7"/>
                  <a:pt x="45" y="7"/>
                </a:cubicBezTo>
                <a:cubicBezTo>
                  <a:pt x="41" y="2"/>
                  <a:pt x="33" y="0"/>
                  <a:pt x="27" y="4"/>
                </a:cubicBezTo>
                <a:cubicBezTo>
                  <a:pt x="12" y="16"/>
                  <a:pt x="12" y="16"/>
                  <a:pt x="12" y="16"/>
                </a:cubicBezTo>
                <a:cubicBezTo>
                  <a:pt x="6" y="20"/>
                  <a:pt x="5" y="28"/>
                  <a:pt x="9" y="34"/>
                </a:cubicBezTo>
                <a:lnTo>
                  <a:pt x="14" y="41"/>
                </a:lnTo>
                <a:close/>
                <a:moveTo>
                  <a:pt x="146" y="98"/>
                </a:moveTo>
                <a:cubicBezTo>
                  <a:pt x="146" y="132"/>
                  <a:pt x="118" y="159"/>
                  <a:pt x="85" y="159"/>
                </a:cubicBezTo>
                <a:cubicBezTo>
                  <a:pt x="51" y="159"/>
                  <a:pt x="24" y="132"/>
                  <a:pt x="24" y="98"/>
                </a:cubicBezTo>
                <a:cubicBezTo>
                  <a:pt x="24" y="64"/>
                  <a:pt x="51" y="37"/>
                  <a:pt x="85" y="37"/>
                </a:cubicBezTo>
                <a:cubicBezTo>
                  <a:pt x="118" y="37"/>
                  <a:pt x="146" y="64"/>
                  <a:pt x="146" y="98"/>
                </a:cubicBezTo>
                <a:close/>
                <a:moveTo>
                  <a:pt x="125" y="98"/>
                </a:moveTo>
                <a:cubicBezTo>
                  <a:pt x="125" y="95"/>
                  <a:pt x="123" y="93"/>
                  <a:pt x="120" y="93"/>
                </a:cubicBezTo>
                <a:cubicBezTo>
                  <a:pt x="91" y="93"/>
                  <a:pt x="91" y="93"/>
                  <a:pt x="91" y="93"/>
                </a:cubicBezTo>
                <a:cubicBezTo>
                  <a:pt x="90" y="91"/>
                  <a:pt x="88" y="90"/>
                  <a:pt x="85" y="90"/>
                </a:cubicBezTo>
                <a:cubicBezTo>
                  <a:pt x="73" y="57"/>
                  <a:pt x="73" y="57"/>
                  <a:pt x="73" y="57"/>
                </a:cubicBezTo>
                <a:cubicBezTo>
                  <a:pt x="73" y="55"/>
                  <a:pt x="71" y="54"/>
                  <a:pt x="69" y="55"/>
                </a:cubicBezTo>
                <a:cubicBezTo>
                  <a:pt x="68" y="56"/>
                  <a:pt x="67" y="57"/>
                  <a:pt x="67" y="59"/>
                </a:cubicBezTo>
                <a:cubicBezTo>
                  <a:pt x="79" y="92"/>
                  <a:pt x="79" y="92"/>
                  <a:pt x="79" y="92"/>
                </a:cubicBezTo>
                <a:cubicBezTo>
                  <a:pt x="78" y="94"/>
                  <a:pt x="77" y="96"/>
                  <a:pt x="77" y="98"/>
                </a:cubicBezTo>
                <a:cubicBezTo>
                  <a:pt x="77" y="102"/>
                  <a:pt x="80" y="106"/>
                  <a:pt x="85" y="106"/>
                </a:cubicBezTo>
                <a:cubicBezTo>
                  <a:pt x="87" y="106"/>
                  <a:pt x="90" y="105"/>
                  <a:pt x="91" y="103"/>
                </a:cubicBezTo>
                <a:cubicBezTo>
                  <a:pt x="120" y="103"/>
                  <a:pt x="120" y="103"/>
                  <a:pt x="120" y="103"/>
                </a:cubicBezTo>
                <a:cubicBezTo>
                  <a:pt x="123" y="103"/>
                  <a:pt x="125" y="101"/>
                  <a:pt x="125" y="98"/>
                </a:cubicBezTo>
                <a:close/>
                <a:moveTo>
                  <a:pt x="143" y="168"/>
                </a:moveTo>
                <a:cubicBezTo>
                  <a:pt x="149" y="177"/>
                  <a:pt x="151" y="186"/>
                  <a:pt x="147" y="190"/>
                </a:cubicBezTo>
                <a:cubicBezTo>
                  <a:pt x="142" y="193"/>
                  <a:pt x="133" y="189"/>
                  <a:pt x="124" y="180"/>
                </a:cubicBezTo>
                <a:cubicBezTo>
                  <a:pt x="123" y="179"/>
                  <a:pt x="122" y="178"/>
                  <a:pt x="121" y="177"/>
                </a:cubicBezTo>
                <a:cubicBezTo>
                  <a:pt x="119" y="175"/>
                  <a:pt x="119" y="175"/>
                  <a:pt x="119" y="175"/>
                </a:cubicBezTo>
                <a:cubicBezTo>
                  <a:pt x="109" y="180"/>
                  <a:pt x="97" y="183"/>
                  <a:pt x="85" y="183"/>
                </a:cubicBezTo>
                <a:cubicBezTo>
                  <a:pt x="72" y="183"/>
                  <a:pt x="61" y="180"/>
                  <a:pt x="50" y="175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8" y="178"/>
                  <a:pt x="47" y="179"/>
                  <a:pt x="46" y="180"/>
                </a:cubicBezTo>
                <a:cubicBezTo>
                  <a:pt x="37" y="189"/>
                  <a:pt x="27" y="193"/>
                  <a:pt x="23" y="190"/>
                </a:cubicBezTo>
                <a:cubicBezTo>
                  <a:pt x="19" y="186"/>
                  <a:pt x="20" y="177"/>
                  <a:pt x="26" y="168"/>
                </a:cubicBezTo>
                <a:cubicBezTo>
                  <a:pt x="27" y="166"/>
                  <a:pt x="29" y="164"/>
                  <a:pt x="30" y="163"/>
                </a:cubicBezTo>
                <a:cubicBezTo>
                  <a:pt x="12" y="147"/>
                  <a:pt x="0" y="124"/>
                  <a:pt x="0" y="98"/>
                </a:cubicBezTo>
                <a:cubicBezTo>
                  <a:pt x="0" y="78"/>
                  <a:pt x="7" y="60"/>
                  <a:pt x="18" y="46"/>
                </a:cubicBezTo>
                <a:cubicBezTo>
                  <a:pt x="27" y="34"/>
                  <a:pt x="39" y="25"/>
                  <a:pt x="54" y="19"/>
                </a:cubicBezTo>
                <a:cubicBezTo>
                  <a:pt x="63" y="15"/>
                  <a:pt x="74" y="13"/>
                  <a:pt x="85" y="13"/>
                </a:cubicBezTo>
                <a:cubicBezTo>
                  <a:pt x="96" y="13"/>
                  <a:pt x="106" y="15"/>
                  <a:pt x="116" y="19"/>
                </a:cubicBezTo>
                <a:cubicBezTo>
                  <a:pt x="130" y="25"/>
                  <a:pt x="143" y="34"/>
                  <a:pt x="152" y="46"/>
                </a:cubicBezTo>
                <a:cubicBezTo>
                  <a:pt x="163" y="60"/>
                  <a:pt x="170" y="78"/>
                  <a:pt x="170" y="98"/>
                </a:cubicBezTo>
                <a:cubicBezTo>
                  <a:pt x="170" y="124"/>
                  <a:pt x="158" y="147"/>
                  <a:pt x="140" y="163"/>
                </a:cubicBezTo>
                <a:cubicBezTo>
                  <a:pt x="141" y="164"/>
                  <a:pt x="142" y="166"/>
                  <a:pt x="143" y="168"/>
                </a:cubicBezTo>
                <a:close/>
                <a:moveTo>
                  <a:pt x="152" y="98"/>
                </a:moveTo>
                <a:cubicBezTo>
                  <a:pt x="152" y="61"/>
                  <a:pt x="122" y="31"/>
                  <a:pt x="85" y="31"/>
                </a:cubicBezTo>
                <a:cubicBezTo>
                  <a:pt x="48" y="31"/>
                  <a:pt x="18" y="61"/>
                  <a:pt x="18" y="98"/>
                </a:cubicBezTo>
                <a:cubicBezTo>
                  <a:pt x="18" y="135"/>
                  <a:pt x="48" y="165"/>
                  <a:pt x="85" y="165"/>
                </a:cubicBezTo>
                <a:cubicBezTo>
                  <a:pt x="122" y="165"/>
                  <a:pt x="152" y="135"/>
                  <a:pt x="152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189490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56" grpId="0" animBg="1"/>
          <p:bldP spid="58" grpId="0" animBg="1"/>
          <p:bldP spid="59" grpId="0"/>
          <p:bldP spid="6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56" grpId="0" animBg="1"/>
          <p:bldP spid="58" grpId="0" animBg="1"/>
          <p:bldP spid="59" grpId="0"/>
          <p:bldP spid="61" grpId="0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889</Words>
  <Application>Microsoft Macintosh PowerPoint</Application>
  <PresentationFormat>Widescreen</PresentationFormat>
  <Paragraphs>278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2" baseType="lpstr">
      <vt:lpstr>標楷體</vt:lpstr>
      <vt:lpstr>新細明體</vt:lpstr>
      <vt:lpstr>Roboto Medium</vt:lpstr>
      <vt:lpstr>Roboto Thin</vt:lpstr>
      <vt:lpstr>宋体</vt:lpstr>
      <vt:lpstr>方正大标宋简体</vt:lpstr>
      <vt:lpstr>方正黑体简体</vt:lpstr>
      <vt:lpstr>Agency FB</vt:lpstr>
      <vt:lpstr>Arial</vt:lpstr>
      <vt:lpstr>Calibri</vt:lpstr>
      <vt:lpstr>Cambria Math</vt:lpstr>
      <vt:lpstr>Source Sans Pro</vt:lpstr>
      <vt:lpstr>Wingdings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蔡承運</cp:lastModifiedBy>
  <cp:revision>124</cp:revision>
  <dcterms:created xsi:type="dcterms:W3CDTF">2019-05-16T00:04:14Z</dcterms:created>
  <dcterms:modified xsi:type="dcterms:W3CDTF">2020-06-22T10:56:33Z</dcterms:modified>
</cp:coreProperties>
</file>

<file path=docProps/thumbnail.jpeg>
</file>